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42"/>
  </p:notesMasterIdLst>
  <p:sldIdLst>
    <p:sldId id="535" r:id="rId3"/>
    <p:sldId id="536" r:id="rId4"/>
    <p:sldId id="457" r:id="rId5"/>
    <p:sldId id="365" r:id="rId6"/>
    <p:sldId id="384" r:id="rId7"/>
    <p:sldId id="390" r:id="rId8"/>
    <p:sldId id="385" r:id="rId9"/>
    <p:sldId id="389" r:id="rId10"/>
    <p:sldId id="387" r:id="rId11"/>
    <p:sldId id="386" r:id="rId12"/>
    <p:sldId id="388" r:id="rId13"/>
    <p:sldId id="381" r:id="rId14"/>
    <p:sldId id="391" r:id="rId15"/>
    <p:sldId id="392" r:id="rId16"/>
    <p:sldId id="393" r:id="rId17"/>
    <p:sldId id="453" r:id="rId18"/>
    <p:sldId id="502" r:id="rId19"/>
    <p:sldId id="503" r:id="rId20"/>
    <p:sldId id="537" r:id="rId21"/>
    <p:sldId id="525" r:id="rId22"/>
    <p:sldId id="508" r:id="rId23"/>
    <p:sldId id="509" r:id="rId24"/>
    <p:sldId id="526" r:id="rId25"/>
    <p:sldId id="510" r:id="rId26"/>
    <p:sldId id="511" r:id="rId27"/>
    <p:sldId id="512" r:id="rId28"/>
    <p:sldId id="513" r:id="rId29"/>
    <p:sldId id="514" r:id="rId30"/>
    <p:sldId id="515" r:id="rId31"/>
    <p:sldId id="516" r:id="rId32"/>
    <p:sldId id="517" r:id="rId33"/>
    <p:sldId id="519" r:id="rId34"/>
    <p:sldId id="527" r:id="rId35"/>
    <p:sldId id="520" r:id="rId36"/>
    <p:sldId id="521" r:id="rId37"/>
    <p:sldId id="522" r:id="rId38"/>
    <p:sldId id="523" r:id="rId39"/>
    <p:sldId id="524" r:id="rId40"/>
    <p:sldId id="528"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9D8D"/>
    <a:srgbClr val="258A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344" autoAdjust="0"/>
  </p:normalViewPr>
  <p:slideViewPr>
    <p:cSldViewPr snapToGrid="0" snapToObjects="1">
      <p:cViewPr>
        <p:scale>
          <a:sx n="150" d="100"/>
          <a:sy n="150" d="100"/>
        </p:scale>
        <p:origin x="-80" y="16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presProps" Target="presProps.xml"/><Relationship Id="rId4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24A349-0639-3346-BF68-C58BFBB5DDEA}"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10D84D0B-FC0A-7744-A714-C50E62472C07}">
      <dgm:prSet phldrT="[Text]"/>
      <dgm:spPr/>
      <dgm:t>
        <a:bodyPr/>
        <a:lstStyle/>
        <a:p>
          <a:r>
            <a:rPr lang="en-US" dirty="0" smtClean="0"/>
            <a:t>Name</a:t>
          </a:r>
          <a:endParaRPr lang="en-US" dirty="0"/>
        </a:p>
      </dgm:t>
    </dgm:pt>
    <dgm:pt modelId="{6FB5E508-8BC6-A94D-AC7B-709775E19B71}" type="parTrans" cxnId="{C7CD4B97-4FCF-EF4A-9139-3945E53561CD}">
      <dgm:prSet/>
      <dgm:spPr/>
      <dgm:t>
        <a:bodyPr/>
        <a:lstStyle/>
        <a:p>
          <a:endParaRPr lang="en-US"/>
        </a:p>
      </dgm:t>
    </dgm:pt>
    <dgm:pt modelId="{68D2075F-CB37-3748-AC22-A6D1192E4B96}" type="sibTrans" cxnId="{C7CD4B97-4FCF-EF4A-9139-3945E53561CD}">
      <dgm:prSet/>
      <dgm:spPr/>
      <dgm:t>
        <a:bodyPr/>
        <a:lstStyle/>
        <a:p>
          <a:endParaRPr lang="en-US"/>
        </a:p>
      </dgm:t>
    </dgm:pt>
    <dgm:pt modelId="{4EB84AE6-ACD0-CA4E-BC88-F71945F3E940}">
      <dgm:prSet phldrT="[Text]"/>
      <dgm:spPr/>
      <dgm:t>
        <a:bodyPr/>
        <a:lstStyle/>
        <a:p>
          <a:r>
            <a:rPr lang="en-US" dirty="0" smtClean="0"/>
            <a:t>Manifest v2</a:t>
          </a:r>
          <a:br>
            <a:rPr lang="en-US" dirty="0" smtClean="0"/>
          </a:br>
          <a:endParaRPr lang="en-US" dirty="0"/>
        </a:p>
      </dgm:t>
    </dgm:pt>
    <dgm:pt modelId="{3BFFF62F-14D4-2040-AAC6-29D9EFB7DEE4}" type="parTrans" cxnId="{8343047D-C5F8-814D-86F4-F32DEADC5758}">
      <dgm:prSet/>
      <dgm:spPr/>
      <dgm:t>
        <a:bodyPr/>
        <a:lstStyle/>
        <a:p>
          <a:endParaRPr lang="en-US"/>
        </a:p>
      </dgm:t>
    </dgm:pt>
    <dgm:pt modelId="{66E551D3-E701-4149-A0A9-59A00674E2EE}" type="sibTrans" cxnId="{8343047D-C5F8-814D-86F4-F32DEADC5758}">
      <dgm:prSet/>
      <dgm:spPr/>
      <dgm:t>
        <a:bodyPr/>
        <a:lstStyle/>
        <a:p>
          <a:endParaRPr lang="en-US"/>
        </a:p>
      </dgm:t>
    </dgm:pt>
    <dgm:pt modelId="{13438C59-C8F7-684A-B1F0-C436B011E6E5}">
      <dgm:prSet phldrT="[Text]"/>
      <dgm:spPr/>
      <dgm:t>
        <a:bodyPr/>
        <a:lstStyle/>
        <a:p>
          <a:r>
            <a:rPr lang="en-US" dirty="0" smtClean="0"/>
            <a:t>Cloud </a:t>
          </a:r>
          <a:r>
            <a:rPr lang="en-US" dirty="0" err="1" smtClean="0"/>
            <a:t>Config</a:t>
          </a:r>
          <a:endParaRPr lang="en-US" dirty="0"/>
        </a:p>
      </dgm:t>
    </dgm:pt>
    <dgm:pt modelId="{D3F25B4A-35BF-1A45-96CD-05118BE30F3D}" type="parTrans" cxnId="{37EDE837-6D6D-8043-9050-EE2F4FA73409}">
      <dgm:prSet/>
      <dgm:spPr/>
      <dgm:t>
        <a:bodyPr/>
        <a:lstStyle/>
        <a:p>
          <a:endParaRPr lang="en-US"/>
        </a:p>
      </dgm:t>
    </dgm:pt>
    <dgm:pt modelId="{9890824A-13EC-054E-BAC3-A60D43EEF249}" type="sibTrans" cxnId="{37EDE837-6D6D-8043-9050-EE2F4FA73409}">
      <dgm:prSet/>
      <dgm:spPr/>
      <dgm:t>
        <a:bodyPr/>
        <a:lstStyle/>
        <a:p>
          <a:endParaRPr lang="en-US"/>
        </a:p>
      </dgm:t>
    </dgm:pt>
    <dgm:pt modelId="{92D0E649-66DB-594A-98F5-B7A8F297DC94}">
      <dgm:prSet phldrT="[Text]"/>
      <dgm:spPr/>
      <dgm:t>
        <a:bodyPr/>
        <a:lstStyle/>
        <a:p>
          <a:r>
            <a:rPr lang="en-US" dirty="0" smtClean="0"/>
            <a:t>What</a:t>
          </a:r>
          <a:endParaRPr lang="en-US" dirty="0"/>
        </a:p>
      </dgm:t>
    </dgm:pt>
    <dgm:pt modelId="{E03F10B5-4B44-B146-83DD-2C2EE4F80CDF}" type="parTrans" cxnId="{76A35098-95C7-3947-9057-6C0D285561DC}">
      <dgm:prSet/>
      <dgm:spPr/>
      <dgm:t>
        <a:bodyPr/>
        <a:lstStyle/>
        <a:p>
          <a:endParaRPr lang="en-US"/>
        </a:p>
      </dgm:t>
    </dgm:pt>
    <dgm:pt modelId="{10960B07-A78B-C842-8496-D45EB0EBF8C3}" type="sibTrans" cxnId="{76A35098-95C7-3947-9057-6C0D285561DC}">
      <dgm:prSet/>
      <dgm:spPr/>
      <dgm:t>
        <a:bodyPr/>
        <a:lstStyle/>
        <a:p>
          <a:endParaRPr lang="en-US"/>
        </a:p>
      </dgm:t>
    </dgm:pt>
    <dgm:pt modelId="{209E5F73-BF03-0B49-8688-D736C7C0675C}">
      <dgm:prSet phldrT="[Text]"/>
      <dgm:spPr/>
      <dgm:t>
        <a:bodyPr/>
        <a:lstStyle/>
        <a:p>
          <a:r>
            <a:rPr lang="en-US" dirty="0" smtClean="0"/>
            <a:t>Realignment of Manifest</a:t>
          </a:r>
          <a:endParaRPr lang="en-US" dirty="0"/>
        </a:p>
      </dgm:t>
    </dgm:pt>
    <dgm:pt modelId="{24FF5670-A47C-4C4D-8C3F-7DCD54CB6CA0}" type="parTrans" cxnId="{725FB7D0-A6B0-B14F-8108-95BFB2F3CC20}">
      <dgm:prSet/>
      <dgm:spPr/>
      <dgm:t>
        <a:bodyPr/>
        <a:lstStyle/>
        <a:p>
          <a:endParaRPr lang="en-US"/>
        </a:p>
      </dgm:t>
    </dgm:pt>
    <dgm:pt modelId="{2F6E1CD0-3EA7-D541-AF4A-60386C6DBF0F}" type="sibTrans" cxnId="{725FB7D0-A6B0-B14F-8108-95BFB2F3CC20}">
      <dgm:prSet/>
      <dgm:spPr/>
      <dgm:t>
        <a:bodyPr/>
        <a:lstStyle/>
        <a:p>
          <a:endParaRPr lang="en-US"/>
        </a:p>
      </dgm:t>
    </dgm:pt>
    <dgm:pt modelId="{B8A79084-6F4B-F942-AC38-D46A7B95B28D}">
      <dgm:prSet phldrT="[Text]"/>
      <dgm:spPr/>
      <dgm:t>
        <a:bodyPr/>
        <a:lstStyle/>
        <a:p>
          <a:r>
            <a:rPr lang="en-US" dirty="0" smtClean="0"/>
            <a:t>Factor-out </a:t>
          </a:r>
          <a:r>
            <a:rPr lang="en-US" dirty="0" err="1" smtClean="0"/>
            <a:t>IaaS</a:t>
          </a:r>
          <a:r>
            <a:rPr lang="en-US" dirty="0" smtClean="0"/>
            <a:t> -specific </a:t>
          </a:r>
          <a:r>
            <a:rPr lang="en-US" dirty="0" err="1" smtClean="0"/>
            <a:t>config</a:t>
          </a:r>
          <a:endParaRPr lang="en-US" dirty="0"/>
        </a:p>
      </dgm:t>
    </dgm:pt>
    <dgm:pt modelId="{28256CD9-8929-A048-B467-F04C11654D39}" type="parTrans" cxnId="{6BA2A043-EE7F-9043-BC01-C6AE32FB8AA6}">
      <dgm:prSet/>
      <dgm:spPr/>
      <dgm:t>
        <a:bodyPr/>
        <a:lstStyle/>
        <a:p>
          <a:endParaRPr lang="en-US"/>
        </a:p>
      </dgm:t>
    </dgm:pt>
    <dgm:pt modelId="{F464648D-7707-D94A-BAC4-393335DAE316}" type="sibTrans" cxnId="{6BA2A043-EE7F-9043-BC01-C6AE32FB8AA6}">
      <dgm:prSet/>
      <dgm:spPr/>
      <dgm:t>
        <a:bodyPr/>
        <a:lstStyle/>
        <a:p>
          <a:endParaRPr lang="en-US"/>
        </a:p>
      </dgm:t>
    </dgm:pt>
    <dgm:pt modelId="{62B518F4-4B75-6B46-B7B8-760FDAEC3A3E}">
      <dgm:prSet phldrT="[Text]"/>
      <dgm:spPr/>
      <dgm:t>
        <a:bodyPr/>
        <a:lstStyle/>
        <a:p>
          <a:r>
            <a:rPr lang="en-US" dirty="0" smtClean="0"/>
            <a:t>Why</a:t>
          </a:r>
          <a:endParaRPr lang="en-US" dirty="0"/>
        </a:p>
      </dgm:t>
    </dgm:pt>
    <dgm:pt modelId="{0AA4AFE0-D3E2-4246-A7D0-2A02260983CF}" type="parTrans" cxnId="{AAF7E9C5-0E10-744E-AB13-9761A6950133}">
      <dgm:prSet/>
      <dgm:spPr/>
      <dgm:t>
        <a:bodyPr/>
        <a:lstStyle/>
        <a:p>
          <a:endParaRPr lang="en-US"/>
        </a:p>
      </dgm:t>
    </dgm:pt>
    <dgm:pt modelId="{56BAEC09-FFC3-0843-A025-CA91AE48B5D9}" type="sibTrans" cxnId="{AAF7E9C5-0E10-744E-AB13-9761A6950133}">
      <dgm:prSet/>
      <dgm:spPr/>
      <dgm:t>
        <a:bodyPr/>
        <a:lstStyle/>
        <a:p>
          <a:endParaRPr lang="en-US"/>
        </a:p>
      </dgm:t>
    </dgm:pt>
    <dgm:pt modelId="{80D4BE9C-A33D-2943-A1BF-19D642834D11}">
      <dgm:prSet phldrT="[Text]"/>
      <dgm:spPr/>
      <dgm:t>
        <a:bodyPr/>
        <a:lstStyle/>
        <a:p>
          <a:r>
            <a:rPr lang="en-US" dirty="0" smtClean="0"/>
            <a:t>Easier to create &amp; maintain</a:t>
          </a:r>
          <a:endParaRPr lang="en-US" dirty="0"/>
        </a:p>
      </dgm:t>
    </dgm:pt>
    <dgm:pt modelId="{094BA1C7-54AA-EF45-B180-110A189C9170}" type="parTrans" cxnId="{FA86C735-053C-2F4B-8ACF-4345142D887D}">
      <dgm:prSet/>
      <dgm:spPr/>
      <dgm:t>
        <a:bodyPr/>
        <a:lstStyle/>
        <a:p>
          <a:endParaRPr lang="en-US"/>
        </a:p>
      </dgm:t>
    </dgm:pt>
    <dgm:pt modelId="{44916921-5E34-8D4D-961A-811F5ED4D677}" type="sibTrans" cxnId="{FA86C735-053C-2F4B-8ACF-4345142D887D}">
      <dgm:prSet/>
      <dgm:spPr/>
      <dgm:t>
        <a:bodyPr/>
        <a:lstStyle/>
        <a:p>
          <a:endParaRPr lang="en-US"/>
        </a:p>
      </dgm:t>
    </dgm:pt>
    <dgm:pt modelId="{7A73E865-00B5-4846-88F0-0FD331942F39}">
      <dgm:prSet phldrT="[Text]"/>
      <dgm:spPr/>
      <dgm:t>
        <a:bodyPr/>
        <a:lstStyle/>
        <a:p>
          <a:r>
            <a:rPr lang="en-US" dirty="0" smtClean="0"/>
            <a:t>Same Manifest across </a:t>
          </a:r>
          <a:r>
            <a:rPr lang="en-US" dirty="0" err="1" smtClean="0"/>
            <a:t>IaaS</a:t>
          </a:r>
          <a:r>
            <a:rPr lang="en-US" dirty="0" smtClean="0"/>
            <a:t> types</a:t>
          </a:r>
          <a:endParaRPr lang="en-US" dirty="0"/>
        </a:p>
      </dgm:t>
    </dgm:pt>
    <dgm:pt modelId="{A2DEBA0B-5593-1B4A-B436-99FDE3843F62}" type="parTrans" cxnId="{7229A162-446C-964A-AFDA-B20F58F0398A}">
      <dgm:prSet/>
      <dgm:spPr/>
      <dgm:t>
        <a:bodyPr/>
        <a:lstStyle/>
        <a:p>
          <a:endParaRPr lang="en-US"/>
        </a:p>
      </dgm:t>
    </dgm:pt>
    <dgm:pt modelId="{198FEA5C-9CD8-0C48-95DD-E77DA265C436}" type="sibTrans" cxnId="{7229A162-446C-964A-AFDA-B20F58F0398A}">
      <dgm:prSet/>
      <dgm:spPr/>
      <dgm:t>
        <a:bodyPr/>
        <a:lstStyle/>
        <a:p>
          <a:endParaRPr lang="en-US"/>
        </a:p>
      </dgm:t>
    </dgm:pt>
    <dgm:pt modelId="{05F311AC-172A-EF43-A083-11A350C8AD86}">
      <dgm:prSet phldrT="[Text]"/>
      <dgm:spPr/>
      <dgm:t>
        <a:bodyPr/>
        <a:lstStyle/>
        <a:p>
          <a:r>
            <a:rPr lang="en-US" dirty="0" smtClean="0"/>
            <a:t>AZ’s</a:t>
          </a:r>
          <a:endParaRPr lang="en-US" dirty="0"/>
        </a:p>
      </dgm:t>
    </dgm:pt>
    <dgm:pt modelId="{403D24AB-7675-1B49-AACF-7904DBF6AE68}" type="parTrans" cxnId="{7367CF6B-4EFD-E24A-8D54-989951874239}">
      <dgm:prSet/>
      <dgm:spPr/>
      <dgm:t>
        <a:bodyPr/>
        <a:lstStyle/>
        <a:p>
          <a:endParaRPr lang="en-US"/>
        </a:p>
      </dgm:t>
    </dgm:pt>
    <dgm:pt modelId="{A247D05D-324E-8A46-8949-F5622050DF30}" type="sibTrans" cxnId="{7367CF6B-4EFD-E24A-8D54-989951874239}">
      <dgm:prSet/>
      <dgm:spPr/>
      <dgm:t>
        <a:bodyPr/>
        <a:lstStyle/>
        <a:p>
          <a:endParaRPr lang="en-US"/>
        </a:p>
      </dgm:t>
    </dgm:pt>
    <dgm:pt modelId="{104D1301-AE40-9943-93B5-BDE0A6501D14}">
      <dgm:prSet phldrT="[Text]"/>
      <dgm:spPr/>
      <dgm:t>
        <a:bodyPr/>
        <a:lstStyle/>
        <a:p>
          <a:r>
            <a:rPr lang="en-US" dirty="0" smtClean="0"/>
            <a:t>Links</a:t>
          </a:r>
          <a:endParaRPr lang="en-US" dirty="0"/>
        </a:p>
      </dgm:t>
    </dgm:pt>
    <dgm:pt modelId="{3BB174F8-EAB5-B14B-8972-B8AD5A6D5C2E}" type="parTrans" cxnId="{74A2B157-CC58-954A-B9A0-6AA7887E74F1}">
      <dgm:prSet/>
      <dgm:spPr/>
      <dgm:t>
        <a:bodyPr/>
        <a:lstStyle/>
        <a:p>
          <a:endParaRPr lang="en-US"/>
        </a:p>
      </dgm:t>
    </dgm:pt>
    <dgm:pt modelId="{52091A61-6E17-F24B-83C2-4CC5722319E9}" type="sibTrans" cxnId="{74A2B157-CC58-954A-B9A0-6AA7887E74F1}">
      <dgm:prSet/>
      <dgm:spPr/>
      <dgm:t>
        <a:bodyPr/>
        <a:lstStyle/>
        <a:p>
          <a:endParaRPr lang="en-US"/>
        </a:p>
      </dgm:t>
    </dgm:pt>
    <dgm:pt modelId="{A3966473-D813-7C40-B052-BC1EAF1CAE69}">
      <dgm:prSet phldrT="[Text]"/>
      <dgm:spPr/>
      <dgm:t>
        <a:bodyPr/>
        <a:lstStyle/>
        <a:p>
          <a:r>
            <a:rPr lang="en-US" dirty="0" smtClean="0"/>
            <a:t>New First-class Concept</a:t>
          </a:r>
        </a:p>
      </dgm:t>
    </dgm:pt>
    <dgm:pt modelId="{3A4A30C8-18D6-4544-ABF2-39E05FAC36CB}" type="parTrans" cxnId="{3EEDE1B2-22A6-4642-A6A0-F1FB8A1363EF}">
      <dgm:prSet/>
      <dgm:spPr/>
      <dgm:t>
        <a:bodyPr/>
        <a:lstStyle/>
        <a:p>
          <a:endParaRPr lang="en-US"/>
        </a:p>
      </dgm:t>
    </dgm:pt>
    <dgm:pt modelId="{E19A6640-A68E-E940-8E60-AE7ECE1C2155}" type="sibTrans" cxnId="{3EEDE1B2-22A6-4642-A6A0-F1FB8A1363EF}">
      <dgm:prSet/>
      <dgm:spPr/>
      <dgm:t>
        <a:bodyPr/>
        <a:lstStyle/>
        <a:p>
          <a:endParaRPr lang="en-US"/>
        </a:p>
      </dgm:t>
    </dgm:pt>
    <dgm:pt modelId="{3BF166D6-0B1C-A747-858A-0E080E4FE9FC}">
      <dgm:prSet phldrT="[Text]"/>
      <dgm:spPr/>
      <dgm:t>
        <a:bodyPr/>
        <a:lstStyle/>
        <a:p>
          <a:r>
            <a:rPr lang="en-US" dirty="0" smtClean="0"/>
            <a:t>Simplifies, Clarifies Intent</a:t>
          </a:r>
          <a:endParaRPr lang="en-US" dirty="0"/>
        </a:p>
      </dgm:t>
    </dgm:pt>
    <dgm:pt modelId="{BF646070-CFCF-C34C-83E5-C454304CABE5}" type="parTrans" cxnId="{DC75FFCB-08F6-1F49-B481-715C2BF5A619}">
      <dgm:prSet/>
      <dgm:spPr/>
      <dgm:t>
        <a:bodyPr/>
        <a:lstStyle/>
        <a:p>
          <a:endParaRPr lang="en-US"/>
        </a:p>
      </dgm:t>
    </dgm:pt>
    <dgm:pt modelId="{CD66ED08-EFD0-D348-8F5E-607323A5CF91}" type="sibTrans" cxnId="{DC75FFCB-08F6-1F49-B481-715C2BF5A619}">
      <dgm:prSet/>
      <dgm:spPr/>
      <dgm:t>
        <a:bodyPr/>
        <a:lstStyle/>
        <a:p>
          <a:endParaRPr lang="en-US"/>
        </a:p>
      </dgm:t>
    </dgm:pt>
    <dgm:pt modelId="{D8F3A266-0AD0-1449-BE0B-387FB678D49D}">
      <dgm:prSet phldrT="[Text]"/>
      <dgm:spPr/>
      <dgm:t>
        <a:bodyPr/>
        <a:lstStyle/>
        <a:p>
          <a:r>
            <a:rPr lang="en-US" dirty="0" err="1" smtClean="0"/>
            <a:t>Enapsulate</a:t>
          </a:r>
          <a:r>
            <a:rPr lang="en-US" dirty="0" smtClean="0"/>
            <a:t>, Name, and Share </a:t>
          </a:r>
          <a:r>
            <a:rPr lang="en-US" dirty="0" err="1" smtClean="0"/>
            <a:t>config</a:t>
          </a:r>
          <a:endParaRPr lang="en-US" dirty="0"/>
        </a:p>
      </dgm:t>
    </dgm:pt>
    <dgm:pt modelId="{7A59D38E-220E-B149-AD05-28FBAC5780E6}" type="parTrans" cxnId="{AD74351D-8789-BB4B-B3E3-E0BEED1CD7C4}">
      <dgm:prSet/>
      <dgm:spPr/>
      <dgm:t>
        <a:bodyPr/>
        <a:lstStyle/>
        <a:p>
          <a:endParaRPr lang="en-US"/>
        </a:p>
      </dgm:t>
    </dgm:pt>
    <dgm:pt modelId="{458E939E-9504-AC4D-87A8-79DC603AA8D2}" type="sibTrans" cxnId="{AD74351D-8789-BB4B-B3E3-E0BEED1CD7C4}">
      <dgm:prSet/>
      <dgm:spPr/>
      <dgm:t>
        <a:bodyPr/>
        <a:lstStyle/>
        <a:p>
          <a:endParaRPr lang="en-US"/>
        </a:p>
      </dgm:t>
    </dgm:pt>
    <dgm:pt modelId="{3E57CA26-BEFC-9C45-9C73-0014F669D251}" type="pres">
      <dgm:prSet presAssocID="{EB24A349-0639-3346-BF68-C58BFBB5DDEA}" presName="theList" presStyleCnt="0">
        <dgm:presLayoutVars>
          <dgm:dir/>
          <dgm:animLvl val="lvl"/>
          <dgm:resizeHandles val="exact"/>
        </dgm:presLayoutVars>
      </dgm:prSet>
      <dgm:spPr/>
      <dgm:t>
        <a:bodyPr/>
        <a:lstStyle/>
        <a:p>
          <a:endParaRPr lang="en-US"/>
        </a:p>
      </dgm:t>
    </dgm:pt>
    <dgm:pt modelId="{5D167D00-9DFB-564E-933D-9C0E03F4BF92}" type="pres">
      <dgm:prSet presAssocID="{10D84D0B-FC0A-7744-A714-C50E62472C07}" presName="compNode" presStyleCnt="0"/>
      <dgm:spPr/>
    </dgm:pt>
    <dgm:pt modelId="{A339ED30-D15F-7B4B-BA4E-00401E6A3FF5}" type="pres">
      <dgm:prSet presAssocID="{10D84D0B-FC0A-7744-A714-C50E62472C07}" presName="aNode" presStyleLbl="bgShp" presStyleIdx="0" presStyleCnt="3"/>
      <dgm:spPr/>
      <dgm:t>
        <a:bodyPr/>
        <a:lstStyle/>
        <a:p>
          <a:endParaRPr lang="en-US"/>
        </a:p>
      </dgm:t>
    </dgm:pt>
    <dgm:pt modelId="{F47421E3-737B-844C-9AE4-CB2B7C9AE2C1}" type="pres">
      <dgm:prSet presAssocID="{10D84D0B-FC0A-7744-A714-C50E62472C07}" presName="textNode" presStyleLbl="bgShp" presStyleIdx="0" presStyleCnt="3"/>
      <dgm:spPr/>
      <dgm:t>
        <a:bodyPr/>
        <a:lstStyle/>
        <a:p>
          <a:endParaRPr lang="en-US"/>
        </a:p>
      </dgm:t>
    </dgm:pt>
    <dgm:pt modelId="{41FB25CB-1BEB-9A4F-A246-39E5F23A5F36}" type="pres">
      <dgm:prSet presAssocID="{10D84D0B-FC0A-7744-A714-C50E62472C07}" presName="compChildNode" presStyleCnt="0"/>
      <dgm:spPr/>
    </dgm:pt>
    <dgm:pt modelId="{DE23F7C1-8550-AA49-9A54-2A3E2D7A726D}" type="pres">
      <dgm:prSet presAssocID="{10D84D0B-FC0A-7744-A714-C50E62472C07}" presName="theInnerList" presStyleCnt="0"/>
      <dgm:spPr/>
    </dgm:pt>
    <dgm:pt modelId="{8346BAEF-26F3-D947-949D-907B72A95579}" type="pres">
      <dgm:prSet presAssocID="{4EB84AE6-ACD0-CA4E-BC88-F71945F3E940}" presName="childNode" presStyleLbl="node1" presStyleIdx="0" presStyleCnt="11">
        <dgm:presLayoutVars>
          <dgm:bulletEnabled val="1"/>
        </dgm:presLayoutVars>
      </dgm:prSet>
      <dgm:spPr/>
      <dgm:t>
        <a:bodyPr/>
        <a:lstStyle/>
        <a:p>
          <a:endParaRPr lang="en-US"/>
        </a:p>
      </dgm:t>
    </dgm:pt>
    <dgm:pt modelId="{C25E0632-CEF1-E147-B3B7-E1F49859AE89}" type="pres">
      <dgm:prSet presAssocID="{4EB84AE6-ACD0-CA4E-BC88-F71945F3E940}" presName="aSpace2" presStyleCnt="0"/>
      <dgm:spPr/>
    </dgm:pt>
    <dgm:pt modelId="{7743894A-29F8-4D4B-817F-C6DCC795E7B5}" type="pres">
      <dgm:prSet presAssocID="{13438C59-C8F7-684A-B1F0-C436B011E6E5}" presName="childNode" presStyleLbl="node1" presStyleIdx="1" presStyleCnt="11">
        <dgm:presLayoutVars>
          <dgm:bulletEnabled val="1"/>
        </dgm:presLayoutVars>
      </dgm:prSet>
      <dgm:spPr/>
      <dgm:t>
        <a:bodyPr/>
        <a:lstStyle/>
        <a:p>
          <a:endParaRPr lang="en-US"/>
        </a:p>
      </dgm:t>
    </dgm:pt>
    <dgm:pt modelId="{C2845F80-04B9-9244-81DB-CE5B51364244}" type="pres">
      <dgm:prSet presAssocID="{13438C59-C8F7-684A-B1F0-C436B011E6E5}" presName="aSpace2" presStyleCnt="0"/>
      <dgm:spPr/>
    </dgm:pt>
    <dgm:pt modelId="{776D7585-7685-7246-9CA6-2F983B74CB13}" type="pres">
      <dgm:prSet presAssocID="{05F311AC-172A-EF43-A083-11A350C8AD86}" presName="childNode" presStyleLbl="node1" presStyleIdx="2" presStyleCnt="11">
        <dgm:presLayoutVars>
          <dgm:bulletEnabled val="1"/>
        </dgm:presLayoutVars>
      </dgm:prSet>
      <dgm:spPr/>
      <dgm:t>
        <a:bodyPr/>
        <a:lstStyle/>
        <a:p>
          <a:endParaRPr lang="en-US"/>
        </a:p>
      </dgm:t>
    </dgm:pt>
    <dgm:pt modelId="{E047B0D4-0854-C247-B32B-AC81B95A74B9}" type="pres">
      <dgm:prSet presAssocID="{05F311AC-172A-EF43-A083-11A350C8AD86}" presName="aSpace2" presStyleCnt="0"/>
      <dgm:spPr/>
    </dgm:pt>
    <dgm:pt modelId="{6B3324EA-B4BE-174F-9CC9-C88EE006624A}" type="pres">
      <dgm:prSet presAssocID="{104D1301-AE40-9943-93B5-BDE0A6501D14}" presName="childNode" presStyleLbl="node1" presStyleIdx="3" presStyleCnt="11">
        <dgm:presLayoutVars>
          <dgm:bulletEnabled val="1"/>
        </dgm:presLayoutVars>
      </dgm:prSet>
      <dgm:spPr/>
      <dgm:t>
        <a:bodyPr/>
        <a:lstStyle/>
        <a:p>
          <a:endParaRPr lang="en-US"/>
        </a:p>
      </dgm:t>
    </dgm:pt>
    <dgm:pt modelId="{909A1D3A-F850-0743-8E81-EB8CE306207F}" type="pres">
      <dgm:prSet presAssocID="{10D84D0B-FC0A-7744-A714-C50E62472C07}" presName="aSpace" presStyleCnt="0"/>
      <dgm:spPr/>
    </dgm:pt>
    <dgm:pt modelId="{54162D4F-7AEC-1C41-B3C5-EE557F4414E8}" type="pres">
      <dgm:prSet presAssocID="{92D0E649-66DB-594A-98F5-B7A8F297DC94}" presName="compNode" presStyleCnt="0"/>
      <dgm:spPr/>
    </dgm:pt>
    <dgm:pt modelId="{BF28D489-B59F-974A-9EAB-3B66913D86B8}" type="pres">
      <dgm:prSet presAssocID="{92D0E649-66DB-594A-98F5-B7A8F297DC94}" presName="aNode" presStyleLbl="bgShp" presStyleIdx="1" presStyleCnt="3"/>
      <dgm:spPr/>
      <dgm:t>
        <a:bodyPr/>
        <a:lstStyle/>
        <a:p>
          <a:endParaRPr lang="en-US"/>
        </a:p>
      </dgm:t>
    </dgm:pt>
    <dgm:pt modelId="{162016DF-6092-6844-B78E-4A426B6216BB}" type="pres">
      <dgm:prSet presAssocID="{92D0E649-66DB-594A-98F5-B7A8F297DC94}" presName="textNode" presStyleLbl="bgShp" presStyleIdx="1" presStyleCnt="3"/>
      <dgm:spPr/>
      <dgm:t>
        <a:bodyPr/>
        <a:lstStyle/>
        <a:p>
          <a:endParaRPr lang="en-US"/>
        </a:p>
      </dgm:t>
    </dgm:pt>
    <dgm:pt modelId="{B19BEAAB-2B2E-D344-A1CF-650676E6838E}" type="pres">
      <dgm:prSet presAssocID="{92D0E649-66DB-594A-98F5-B7A8F297DC94}" presName="compChildNode" presStyleCnt="0"/>
      <dgm:spPr/>
    </dgm:pt>
    <dgm:pt modelId="{4A11E933-B0CE-8845-9506-50B5B2FBE03D}" type="pres">
      <dgm:prSet presAssocID="{92D0E649-66DB-594A-98F5-B7A8F297DC94}" presName="theInnerList" presStyleCnt="0"/>
      <dgm:spPr/>
    </dgm:pt>
    <dgm:pt modelId="{8FD3CF28-C4CB-7241-A21A-CD64059781A7}" type="pres">
      <dgm:prSet presAssocID="{209E5F73-BF03-0B49-8688-D736C7C0675C}" presName="childNode" presStyleLbl="node1" presStyleIdx="4" presStyleCnt="11">
        <dgm:presLayoutVars>
          <dgm:bulletEnabled val="1"/>
        </dgm:presLayoutVars>
      </dgm:prSet>
      <dgm:spPr/>
      <dgm:t>
        <a:bodyPr/>
        <a:lstStyle/>
        <a:p>
          <a:endParaRPr lang="en-US"/>
        </a:p>
      </dgm:t>
    </dgm:pt>
    <dgm:pt modelId="{944D53C4-4D92-1C45-AD8C-8FF02E54FE85}" type="pres">
      <dgm:prSet presAssocID="{209E5F73-BF03-0B49-8688-D736C7C0675C}" presName="aSpace2" presStyleCnt="0"/>
      <dgm:spPr/>
    </dgm:pt>
    <dgm:pt modelId="{435751C7-8636-7142-9A7A-16AFB011FC98}" type="pres">
      <dgm:prSet presAssocID="{B8A79084-6F4B-F942-AC38-D46A7B95B28D}" presName="childNode" presStyleLbl="node1" presStyleIdx="5" presStyleCnt="11">
        <dgm:presLayoutVars>
          <dgm:bulletEnabled val="1"/>
        </dgm:presLayoutVars>
      </dgm:prSet>
      <dgm:spPr/>
      <dgm:t>
        <a:bodyPr/>
        <a:lstStyle/>
        <a:p>
          <a:endParaRPr lang="en-US"/>
        </a:p>
      </dgm:t>
    </dgm:pt>
    <dgm:pt modelId="{FF2CC40D-B33E-7345-8AA4-C3028B1F65BC}" type="pres">
      <dgm:prSet presAssocID="{B8A79084-6F4B-F942-AC38-D46A7B95B28D}" presName="aSpace2" presStyleCnt="0"/>
      <dgm:spPr/>
    </dgm:pt>
    <dgm:pt modelId="{ED34BB70-5EE7-3347-974E-1C45A7D14F7F}" type="pres">
      <dgm:prSet presAssocID="{A3966473-D813-7C40-B052-BC1EAF1CAE69}" presName="childNode" presStyleLbl="node1" presStyleIdx="6" presStyleCnt="11" custScaleY="220083">
        <dgm:presLayoutVars>
          <dgm:bulletEnabled val="1"/>
        </dgm:presLayoutVars>
      </dgm:prSet>
      <dgm:spPr/>
      <dgm:t>
        <a:bodyPr/>
        <a:lstStyle/>
        <a:p>
          <a:endParaRPr lang="en-US"/>
        </a:p>
      </dgm:t>
    </dgm:pt>
    <dgm:pt modelId="{FE00086B-EA93-BD44-BCF1-043A0D4DFD0F}" type="pres">
      <dgm:prSet presAssocID="{92D0E649-66DB-594A-98F5-B7A8F297DC94}" presName="aSpace" presStyleCnt="0"/>
      <dgm:spPr/>
    </dgm:pt>
    <dgm:pt modelId="{6DAD4ABC-E95E-2B49-80FD-AD64DB4E2324}" type="pres">
      <dgm:prSet presAssocID="{62B518F4-4B75-6B46-B7B8-760FDAEC3A3E}" presName="compNode" presStyleCnt="0"/>
      <dgm:spPr/>
    </dgm:pt>
    <dgm:pt modelId="{68E64D97-7D49-1248-A967-83F5A5CCB8C3}" type="pres">
      <dgm:prSet presAssocID="{62B518F4-4B75-6B46-B7B8-760FDAEC3A3E}" presName="aNode" presStyleLbl="bgShp" presStyleIdx="2" presStyleCnt="3"/>
      <dgm:spPr/>
      <dgm:t>
        <a:bodyPr/>
        <a:lstStyle/>
        <a:p>
          <a:endParaRPr lang="en-US"/>
        </a:p>
      </dgm:t>
    </dgm:pt>
    <dgm:pt modelId="{B8F92802-175F-344B-8285-823BBEF381AE}" type="pres">
      <dgm:prSet presAssocID="{62B518F4-4B75-6B46-B7B8-760FDAEC3A3E}" presName="textNode" presStyleLbl="bgShp" presStyleIdx="2" presStyleCnt="3"/>
      <dgm:spPr/>
      <dgm:t>
        <a:bodyPr/>
        <a:lstStyle/>
        <a:p>
          <a:endParaRPr lang="en-US"/>
        </a:p>
      </dgm:t>
    </dgm:pt>
    <dgm:pt modelId="{6D8D397A-B2FC-EF49-BA2D-DAF9BEE1B655}" type="pres">
      <dgm:prSet presAssocID="{62B518F4-4B75-6B46-B7B8-760FDAEC3A3E}" presName="compChildNode" presStyleCnt="0"/>
      <dgm:spPr/>
    </dgm:pt>
    <dgm:pt modelId="{54C64954-9CA4-7A4F-ACF3-D1462326F0E4}" type="pres">
      <dgm:prSet presAssocID="{62B518F4-4B75-6B46-B7B8-760FDAEC3A3E}" presName="theInnerList" presStyleCnt="0"/>
      <dgm:spPr/>
    </dgm:pt>
    <dgm:pt modelId="{6C47B5A6-DC27-3449-A865-0DF505072546}" type="pres">
      <dgm:prSet presAssocID="{80D4BE9C-A33D-2943-A1BF-19D642834D11}" presName="childNode" presStyleLbl="node1" presStyleIdx="7" presStyleCnt="11">
        <dgm:presLayoutVars>
          <dgm:bulletEnabled val="1"/>
        </dgm:presLayoutVars>
      </dgm:prSet>
      <dgm:spPr/>
      <dgm:t>
        <a:bodyPr/>
        <a:lstStyle/>
        <a:p>
          <a:endParaRPr lang="en-US"/>
        </a:p>
      </dgm:t>
    </dgm:pt>
    <dgm:pt modelId="{3E860113-1AE5-4240-B488-87126DF3B334}" type="pres">
      <dgm:prSet presAssocID="{80D4BE9C-A33D-2943-A1BF-19D642834D11}" presName="aSpace2" presStyleCnt="0"/>
      <dgm:spPr/>
    </dgm:pt>
    <dgm:pt modelId="{378AC450-CA34-EB44-8BF5-B7A20FA2E081}" type="pres">
      <dgm:prSet presAssocID="{7A73E865-00B5-4846-88F0-0FD331942F39}" presName="childNode" presStyleLbl="node1" presStyleIdx="8" presStyleCnt="11">
        <dgm:presLayoutVars>
          <dgm:bulletEnabled val="1"/>
        </dgm:presLayoutVars>
      </dgm:prSet>
      <dgm:spPr/>
      <dgm:t>
        <a:bodyPr/>
        <a:lstStyle/>
        <a:p>
          <a:endParaRPr lang="en-US"/>
        </a:p>
      </dgm:t>
    </dgm:pt>
    <dgm:pt modelId="{B6DF6B25-8CD5-7C4C-9C43-3972021D54BF}" type="pres">
      <dgm:prSet presAssocID="{7A73E865-00B5-4846-88F0-0FD331942F39}" presName="aSpace2" presStyleCnt="0"/>
      <dgm:spPr/>
    </dgm:pt>
    <dgm:pt modelId="{9C2BC4CB-0B42-4446-AED8-75103CAA9671}" type="pres">
      <dgm:prSet presAssocID="{3BF166D6-0B1C-A747-858A-0E080E4FE9FC}" presName="childNode" presStyleLbl="node1" presStyleIdx="9" presStyleCnt="11">
        <dgm:presLayoutVars>
          <dgm:bulletEnabled val="1"/>
        </dgm:presLayoutVars>
      </dgm:prSet>
      <dgm:spPr/>
      <dgm:t>
        <a:bodyPr/>
        <a:lstStyle/>
        <a:p>
          <a:endParaRPr lang="en-US"/>
        </a:p>
      </dgm:t>
    </dgm:pt>
    <dgm:pt modelId="{59A321F6-D3E1-F049-A5D5-96A5C7CD5FD1}" type="pres">
      <dgm:prSet presAssocID="{3BF166D6-0B1C-A747-858A-0E080E4FE9FC}" presName="aSpace2" presStyleCnt="0"/>
      <dgm:spPr/>
    </dgm:pt>
    <dgm:pt modelId="{7F5AB506-B891-214C-AE44-82520A757167}" type="pres">
      <dgm:prSet presAssocID="{D8F3A266-0AD0-1449-BE0B-387FB678D49D}" presName="childNode" presStyleLbl="node1" presStyleIdx="10" presStyleCnt="11">
        <dgm:presLayoutVars>
          <dgm:bulletEnabled val="1"/>
        </dgm:presLayoutVars>
      </dgm:prSet>
      <dgm:spPr/>
      <dgm:t>
        <a:bodyPr/>
        <a:lstStyle/>
        <a:p>
          <a:endParaRPr lang="en-US"/>
        </a:p>
      </dgm:t>
    </dgm:pt>
  </dgm:ptLst>
  <dgm:cxnLst>
    <dgm:cxn modelId="{725FB7D0-A6B0-B14F-8108-95BFB2F3CC20}" srcId="{92D0E649-66DB-594A-98F5-B7A8F297DC94}" destId="{209E5F73-BF03-0B49-8688-D736C7C0675C}" srcOrd="0" destOrd="0" parTransId="{24FF5670-A47C-4C4D-8C3F-7DCD54CB6CA0}" sibTransId="{2F6E1CD0-3EA7-D541-AF4A-60386C6DBF0F}"/>
    <dgm:cxn modelId="{FA86C735-053C-2F4B-8ACF-4345142D887D}" srcId="{62B518F4-4B75-6B46-B7B8-760FDAEC3A3E}" destId="{80D4BE9C-A33D-2943-A1BF-19D642834D11}" srcOrd="0" destOrd="0" parTransId="{094BA1C7-54AA-EF45-B180-110A189C9170}" sibTransId="{44916921-5E34-8D4D-961A-811F5ED4D677}"/>
    <dgm:cxn modelId="{3EEDE1B2-22A6-4642-A6A0-F1FB8A1363EF}" srcId="{92D0E649-66DB-594A-98F5-B7A8F297DC94}" destId="{A3966473-D813-7C40-B052-BC1EAF1CAE69}" srcOrd="2" destOrd="0" parTransId="{3A4A30C8-18D6-4544-ABF2-39E05FAC36CB}" sibTransId="{E19A6640-A68E-E940-8E60-AE7ECE1C2155}"/>
    <dgm:cxn modelId="{7229A162-446C-964A-AFDA-B20F58F0398A}" srcId="{62B518F4-4B75-6B46-B7B8-760FDAEC3A3E}" destId="{7A73E865-00B5-4846-88F0-0FD331942F39}" srcOrd="1" destOrd="0" parTransId="{A2DEBA0B-5593-1B4A-B436-99FDE3843F62}" sibTransId="{198FEA5C-9CD8-0C48-95DD-E77DA265C436}"/>
    <dgm:cxn modelId="{7367CF6B-4EFD-E24A-8D54-989951874239}" srcId="{10D84D0B-FC0A-7744-A714-C50E62472C07}" destId="{05F311AC-172A-EF43-A083-11A350C8AD86}" srcOrd="2" destOrd="0" parTransId="{403D24AB-7675-1B49-AACF-7904DBF6AE68}" sibTransId="{A247D05D-324E-8A46-8949-F5622050DF30}"/>
    <dgm:cxn modelId="{111B1CC3-382E-7C4D-A3B1-9FC9005ED85E}" type="presOf" srcId="{7A73E865-00B5-4846-88F0-0FD331942F39}" destId="{378AC450-CA34-EB44-8BF5-B7A20FA2E081}" srcOrd="0" destOrd="0" presId="urn:microsoft.com/office/officeart/2005/8/layout/lProcess2"/>
    <dgm:cxn modelId="{2B613BB8-38BC-4046-A0D0-9998A7F1DB61}" type="presOf" srcId="{10D84D0B-FC0A-7744-A714-C50E62472C07}" destId="{A339ED30-D15F-7B4B-BA4E-00401E6A3FF5}" srcOrd="0" destOrd="0" presId="urn:microsoft.com/office/officeart/2005/8/layout/lProcess2"/>
    <dgm:cxn modelId="{804757AE-E740-3646-B8F6-5D500DF732EF}" type="presOf" srcId="{4EB84AE6-ACD0-CA4E-BC88-F71945F3E940}" destId="{8346BAEF-26F3-D947-949D-907B72A95579}" srcOrd="0" destOrd="0" presId="urn:microsoft.com/office/officeart/2005/8/layout/lProcess2"/>
    <dgm:cxn modelId="{603FF67E-3D64-B648-AF2E-F22D57618FD2}" type="presOf" srcId="{92D0E649-66DB-594A-98F5-B7A8F297DC94}" destId="{BF28D489-B59F-974A-9EAB-3B66913D86B8}" srcOrd="0" destOrd="0" presId="urn:microsoft.com/office/officeart/2005/8/layout/lProcess2"/>
    <dgm:cxn modelId="{37EDE837-6D6D-8043-9050-EE2F4FA73409}" srcId="{10D84D0B-FC0A-7744-A714-C50E62472C07}" destId="{13438C59-C8F7-684A-B1F0-C436B011E6E5}" srcOrd="1" destOrd="0" parTransId="{D3F25B4A-35BF-1A45-96CD-05118BE30F3D}" sibTransId="{9890824A-13EC-054E-BAC3-A60D43EEF249}"/>
    <dgm:cxn modelId="{AAF7E9C5-0E10-744E-AB13-9761A6950133}" srcId="{EB24A349-0639-3346-BF68-C58BFBB5DDEA}" destId="{62B518F4-4B75-6B46-B7B8-760FDAEC3A3E}" srcOrd="2" destOrd="0" parTransId="{0AA4AFE0-D3E2-4246-A7D0-2A02260983CF}" sibTransId="{56BAEC09-FFC3-0843-A025-CA91AE48B5D9}"/>
    <dgm:cxn modelId="{DADBCF4D-E6E4-CC45-8414-971E1D5F5091}" type="presOf" srcId="{62B518F4-4B75-6B46-B7B8-760FDAEC3A3E}" destId="{68E64D97-7D49-1248-A967-83F5A5CCB8C3}" srcOrd="0" destOrd="0" presId="urn:microsoft.com/office/officeart/2005/8/layout/lProcess2"/>
    <dgm:cxn modelId="{BBE23DCE-E53D-294A-8376-C941B63B40A6}" type="presOf" srcId="{10D84D0B-FC0A-7744-A714-C50E62472C07}" destId="{F47421E3-737B-844C-9AE4-CB2B7C9AE2C1}" srcOrd="1" destOrd="0" presId="urn:microsoft.com/office/officeart/2005/8/layout/lProcess2"/>
    <dgm:cxn modelId="{B5CF08D3-92B7-CA40-BD3E-F2D5281126E1}" type="presOf" srcId="{05F311AC-172A-EF43-A083-11A350C8AD86}" destId="{776D7585-7685-7246-9CA6-2F983B74CB13}" srcOrd="0" destOrd="0" presId="urn:microsoft.com/office/officeart/2005/8/layout/lProcess2"/>
    <dgm:cxn modelId="{D227F63D-8886-124D-8D23-2D3BE7007B79}" type="presOf" srcId="{104D1301-AE40-9943-93B5-BDE0A6501D14}" destId="{6B3324EA-B4BE-174F-9CC9-C88EE006624A}" srcOrd="0" destOrd="0" presId="urn:microsoft.com/office/officeart/2005/8/layout/lProcess2"/>
    <dgm:cxn modelId="{76A35098-95C7-3947-9057-6C0D285561DC}" srcId="{EB24A349-0639-3346-BF68-C58BFBB5DDEA}" destId="{92D0E649-66DB-594A-98F5-B7A8F297DC94}" srcOrd="1" destOrd="0" parTransId="{E03F10B5-4B44-B146-83DD-2C2EE4F80CDF}" sibTransId="{10960B07-A78B-C842-8496-D45EB0EBF8C3}"/>
    <dgm:cxn modelId="{AD74351D-8789-BB4B-B3E3-E0BEED1CD7C4}" srcId="{62B518F4-4B75-6B46-B7B8-760FDAEC3A3E}" destId="{D8F3A266-0AD0-1449-BE0B-387FB678D49D}" srcOrd="3" destOrd="0" parTransId="{7A59D38E-220E-B149-AD05-28FBAC5780E6}" sibTransId="{458E939E-9504-AC4D-87A8-79DC603AA8D2}"/>
    <dgm:cxn modelId="{86B52288-4504-B04B-A2DE-1E794883020C}" type="presOf" srcId="{92D0E649-66DB-594A-98F5-B7A8F297DC94}" destId="{162016DF-6092-6844-B78E-4A426B6216BB}" srcOrd="1" destOrd="0" presId="urn:microsoft.com/office/officeart/2005/8/layout/lProcess2"/>
    <dgm:cxn modelId="{C7CD4B97-4FCF-EF4A-9139-3945E53561CD}" srcId="{EB24A349-0639-3346-BF68-C58BFBB5DDEA}" destId="{10D84D0B-FC0A-7744-A714-C50E62472C07}" srcOrd="0" destOrd="0" parTransId="{6FB5E508-8BC6-A94D-AC7B-709775E19B71}" sibTransId="{68D2075F-CB37-3748-AC22-A6D1192E4B96}"/>
    <dgm:cxn modelId="{4FDA0DCE-E7F2-4748-BC40-F88797BEF852}" type="presOf" srcId="{D8F3A266-0AD0-1449-BE0B-387FB678D49D}" destId="{7F5AB506-B891-214C-AE44-82520A757167}" srcOrd="0" destOrd="0" presId="urn:microsoft.com/office/officeart/2005/8/layout/lProcess2"/>
    <dgm:cxn modelId="{8343047D-C5F8-814D-86F4-F32DEADC5758}" srcId="{10D84D0B-FC0A-7744-A714-C50E62472C07}" destId="{4EB84AE6-ACD0-CA4E-BC88-F71945F3E940}" srcOrd="0" destOrd="0" parTransId="{3BFFF62F-14D4-2040-AAC6-29D9EFB7DEE4}" sibTransId="{66E551D3-E701-4149-A0A9-59A00674E2EE}"/>
    <dgm:cxn modelId="{C4875AC2-A237-F44D-9192-4D3165578AEB}" type="presOf" srcId="{13438C59-C8F7-684A-B1F0-C436B011E6E5}" destId="{7743894A-29F8-4D4B-817F-C6DCC795E7B5}" srcOrd="0" destOrd="0" presId="urn:microsoft.com/office/officeart/2005/8/layout/lProcess2"/>
    <dgm:cxn modelId="{35406D94-C373-BF4B-8C04-4BA4B0CC6D74}" type="presOf" srcId="{B8A79084-6F4B-F942-AC38-D46A7B95B28D}" destId="{435751C7-8636-7142-9A7A-16AFB011FC98}" srcOrd="0" destOrd="0" presId="urn:microsoft.com/office/officeart/2005/8/layout/lProcess2"/>
    <dgm:cxn modelId="{62A28516-58F3-834E-8FDD-35C26F2E0D02}" type="presOf" srcId="{62B518F4-4B75-6B46-B7B8-760FDAEC3A3E}" destId="{B8F92802-175F-344B-8285-823BBEF381AE}" srcOrd="1" destOrd="0" presId="urn:microsoft.com/office/officeart/2005/8/layout/lProcess2"/>
    <dgm:cxn modelId="{6BA2A043-EE7F-9043-BC01-C6AE32FB8AA6}" srcId="{92D0E649-66DB-594A-98F5-B7A8F297DC94}" destId="{B8A79084-6F4B-F942-AC38-D46A7B95B28D}" srcOrd="1" destOrd="0" parTransId="{28256CD9-8929-A048-B467-F04C11654D39}" sibTransId="{F464648D-7707-D94A-BAC4-393335DAE316}"/>
    <dgm:cxn modelId="{BCB1263C-4CF7-A24E-A5FA-4558DC6036F5}" type="presOf" srcId="{A3966473-D813-7C40-B052-BC1EAF1CAE69}" destId="{ED34BB70-5EE7-3347-974E-1C45A7D14F7F}" srcOrd="0" destOrd="0" presId="urn:microsoft.com/office/officeart/2005/8/layout/lProcess2"/>
    <dgm:cxn modelId="{DC75FFCB-08F6-1F49-B481-715C2BF5A619}" srcId="{62B518F4-4B75-6B46-B7B8-760FDAEC3A3E}" destId="{3BF166D6-0B1C-A747-858A-0E080E4FE9FC}" srcOrd="2" destOrd="0" parTransId="{BF646070-CFCF-C34C-83E5-C454304CABE5}" sibTransId="{CD66ED08-EFD0-D348-8F5E-607323A5CF91}"/>
    <dgm:cxn modelId="{E247441E-D749-1B48-AEF8-B50BD60BC8EA}" type="presOf" srcId="{209E5F73-BF03-0B49-8688-D736C7C0675C}" destId="{8FD3CF28-C4CB-7241-A21A-CD64059781A7}" srcOrd="0" destOrd="0" presId="urn:microsoft.com/office/officeart/2005/8/layout/lProcess2"/>
    <dgm:cxn modelId="{74A2B157-CC58-954A-B9A0-6AA7887E74F1}" srcId="{10D84D0B-FC0A-7744-A714-C50E62472C07}" destId="{104D1301-AE40-9943-93B5-BDE0A6501D14}" srcOrd="3" destOrd="0" parTransId="{3BB174F8-EAB5-B14B-8972-B8AD5A6D5C2E}" sibTransId="{52091A61-6E17-F24B-83C2-4CC5722319E9}"/>
    <dgm:cxn modelId="{8509F610-0C94-9548-9FA3-C2409E76B90A}" type="presOf" srcId="{80D4BE9C-A33D-2943-A1BF-19D642834D11}" destId="{6C47B5A6-DC27-3449-A865-0DF505072546}" srcOrd="0" destOrd="0" presId="urn:microsoft.com/office/officeart/2005/8/layout/lProcess2"/>
    <dgm:cxn modelId="{3D5261D5-108F-6545-9CFD-E6DF66B206BC}" type="presOf" srcId="{EB24A349-0639-3346-BF68-C58BFBB5DDEA}" destId="{3E57CA26-BEFC-9C45-9C73-0014F669D251}" srcOrd="0" destOrd="0" presId="urn:microsoft.com/office/officeart/2005/8/layout/lProcess2"/>
    <dgm:cxn modelId="{AAF86A80-CF43-A143-8F31-717FA39736E1}" type="presOf" srcId="{3BF166D6-0B1C-A747-858A-0E080E4FE9FC}" destId="{9C2BC4CB-0B42-4446-AED8-75103CAA9671}" srcOrd="0" destOrd="0" presId="urn:microsoft.com/office/officeart/2005/8/layout/lProcess2"/>
    <dgm:cxn modelId="{AE18D67F-A0E5-A04D-9383-1BCEDE9EC2AA}" type="presParOf" srcId="{3E57CA26-BEFC-9C45-9C73-0014F669D251}" destId="{5D167D00-9DFB-564E-933D-9C0E03F4BF92}" srcOrd="0" destOrd="0" presId="urn:microsoft.com/office/officeart/2005/8/layout/lProcess2"/>
    <dgm:cxn modelId="{73551D45-28DF-D042-B045-EE5911EC8F89}" type="presParOf" srcId="{5D167D00-9DFB-564E-933D-9C0E03F4BF92}" destId="{A339ED30-D15F-7B4B-BA4E-00401E6A3FF5}" srcOrd="0" destOrd="0" presId="urn:microsoft.com/office/officeart/2005/8/layout/lProcess2"/>
    <dgm:cxn modelId="{9CD1F18E-86A2-E84F-AC38-029C504EA014}" type="presParOf" srcId="{5D167D00-9DFB-564E-933D-9C0E03F4BF92}" destId="{F47421E3-737B-844C-9AE4-CB2B7C9AE2C1}" srcOrd="1" destOrd="0" presId="urn:microsoft.com/office/officeart/2005/8/layout/lProcess2"/>
    <dgm:cxn modelId="{02F82FF1-1480-214D-BF19-5722B0C64BBB}" type="presParOf" srcId="{5D167D00-9DFB-564E-933D-9C0E03F4BF92}" destId="{41FB25CB-1BEB-9A4F-A246-39E5F23A5F36}" srcOrd="2" destOrd="0" presId="urn:microsoft.com/office/officeart/2005/8/layout/lProcess2"/>
    <dgm:cxn modelId="{D18BB180-E63F-3C49-80E0-99AFBA8DCE00}" type="presParOf" srcId="{41FB25CB-1BEB-9A4F-A246-39E5F23A5F36}" destId="{DE23F7C1-8550-AA49-9A54-2A3E2D7A726D}" srcOrd="0" destOrd="0" presId="urn:microsoft.com/office/officeart/2005/8/layout/lProcess2"/>
    <dgm:cxn modelId="{67CB7C49-21A2-8648-90CC-7E776428662A}" type="presParOf" srcId="{DE23F7C1-8550-AA49-9A54-2A3E2D7A726D}" destId="{8346BAEF-26F3-D947-949D-907B72A95579}" srcOrd="0" destOrd="0" presId="urn:microsoft.com/office/officeart/2005/8/layout/lProcess2"/>
    <dgm:cxn modelId="{6AE92B35-01AA-C742-A669-364192510B4E}" type="presParOf" srcId="{DE23F7C1-8550-AA49-9A54-2A3E2D7A726D}" destId="{C25E0632-CEF1-E147-B3B7-E1F49859AE89}" srcOrd="1" destOrd="0" presId="urn:microsoft.com/office/officeart/2005/8/layout/lProcess2"/>
    <dgm:cxn modelId="{188B5307-7C01-F04A-BAD6-3BA4C6EF63B0}" type="presParOf" srcId="{DE23F7C1-8550-AA49-9A54-2A3E2D7A726D}" destId="{7743894A-29F8-4D4B-817F-C6DCC795E7B5}" srcOrd="2" destOrd="0" presId="urn:microsoft.com/office/officeart/2005/8/layout/lProcess2"/>
    <dgm:cxn modelId="{C04F9C8C-29DA-EA4B-91FA-45BB99FFE8CE}" type="presParOf" srcId="{DE23F7C1-8550-AA49-9A54-2A3E2D7A726D}" destId="{C2845F80-04B9-9244-81DB-CE5B51364244}" srcOrd="3" destOrd="0" presId="urn:microsoft.com/office/officeart/2005/8/layout/lProcess2"/>
    <dgm:cxn modelId="{1E16E1DD-7566-1343-813E-4C76131CC2FB}" type="presParOf" srcId="{DE23F7C1-8550-AA49-9A54-2A3E2D7A726D}" destId="{776D7585-7685-7246-9CA6-2F983B74CB13}" srcOrd="4" destOrd="0" presId="urn:microsoft.com/office/officeart/2005/8/layout/lProcess2"/>
    <dgm:cxn modelId="{70290157-126F-984D-BE21-3E9DBDF91FF1}" type="presParOf" srcId="{DE23F7C1-8550-AA49-9A54-2A3E2D7A726D}" destId="{E047B0D4-0854-C247-B32B-AC81B95A74B9}" srcOrd="5" destOrd="0" presId="urn:microsoft.com/office/officeart/2005/8/layout/lProcess2"/>
    <dgm:cxn modelId="{59BF1290-6A9B-554B-BC15-76E1E1B063A9}" type="presParOf" srcId="{DE23F7C1-8550-AA49-9A54-2A3E2D7A726D}" destId="{6B3324EA-B4BE-174F-9CC9-C88EE006624A}" srcOrd="6" destOrd="0" presId="urn:microsoft.com/office/officeart/2005/8/layout/lProcess2"/>
    <dgm:cxn modelId="{12D2144A-8F68-974D-92B5-768343515171}" type="presParOf" srcId="{3E57CA26-BEFC-9C45-9C73-0014F669D251}" destId="{909A1D3A-F850-0743-8E81-EB8CE306207F}" srcOrd="1" destOrd="0" presId="urn:microsoft.com/office/officeart/2005/8/layout/lProcess2"/>
    <dgm:cxn modelId="{8C023822-A473-3D45-8A8C-D733F832BD01}" type="presParOf" srcId="{3E57CA26-BEFC-9C45-9C73-0014F669D251}" destId="{54162D4F-7AEC-1C41-B3C5-EE557F4414E8}" srcOrd="2" destOrd="0" presId="urn:microsoft.com/office/officeart/2005/8/layout/lProcess2"/>
    <dgm:cxn modelId="{B6B0B8F8-0192-704A-BAEB-118B0CFC6C11}" type="presParOf" srcId="{54162D4F-7AEC-1C41-B3C5-EE557F4414E8}" destId="{BF28D489-B59F-974A-9EAB-3B66913D86B8}" srcOrd="0" destOrd="0" presId="urn:microsoft.com/office/officeart/2005/8/layout/lProcess2"/>
    <dgm:cxn modelId="{A1239A46-E2EE-4E42-9EB7-F58813E5FCDE}" type="presParOf" srcId="{54162D4F-7AEC-1C41-B3C5-EE557F4414E8}" destId="{162016DF-6092-6844-B78E-4A426B6216BB}" srcOrd="1" destOrd="0" presId="urn:microsoft.com/office/officeart/2005/8/layout/lProcess2"/>
    <dgm:cxn modelId="{EF6A4EE1-12CD-E649-9326-C4EC3D2E5627}" type="presParOf" srcId="{54162D4F-7AEC-1C41-B3C5-EE557F4414E8}" destId="{B19BEAAB-2B2E-D344-A1CF-650676E6838E}" srcOrd="2" destOrd="0" presId="urn:microsoft.com/office/officeart/2005/8/layout/lProcess2"/>
    <dgm:cxn modelId="{2C6B31DD-5FF9-384E-92E9-B01C426F45EC}" type="presParOf" srcId="{B19BEAAB-2B2E-D344-A1CF-650676E6838E}" destId="{4A11E933-B0CE-8845-9506-50B5B2FBE03D}" srcOrd="0" destOrd="0" presId="urn:microsoft.com/office/officeart/2005/8/layout/lProcess2"/>
    <dgm:cxn modelId="{089C34C5-B5C7-AF4D-886A-9D19EF7F668D}" type="presParOf" srcId="{4A11E933-B0CE-8845-9506-50B5B2FBE03D}" destId="{8FD3CF28-C4CB-7241-A21A-CD64059781A7}" srcOrd="0" destOrd="0" presId="urn:microsoft.com/office/officeart/2005/8/layout/lProcess2"/>
    <dgm:cxn modelId="{195C33D6-FD71-E54F-825D-978B5E5CE1B7}" type="presParOf" srcId="{4A11E933-B0CE-8845-9506-50B5B2FBE03D}" destId="{944D53C4-4D92-1C45-AD8C-8FF02E54FE85}" srcOrd="1" destOrd="0" presId="urn:microsoft.com/office/officeart/2005/8/layout/lProcess2"/>
    <dgm:cxn modelId="{CF2223FE-374F-1043-879F-7C51BD15661B}" type="presParOf" srcId="{4A11E933-B0CE-8845-9506-50B5B2FBE03D}" destId="{435751C7-8636-7142-9A7A-16AFB011FC98}" srcOrd="2" destOrd="0" presId="urn:microsoft.com/office/officeart/2005/8/layout/lProcess2"/>
    <dgm:cxn modelId="{58D0595C-AD1D-164B-A992-BF0A5D457BFE}" type="presParOf" srcId="{4A11E933-B0CE-8845-9506-50B5B2FBE03D}" destId="{FF2CC40D-B33E-7345-8AA4-C3028B1F65BC}" srcOrd="3" destOrd="0" presId="urn:microsoft.com/office/officeart/2005/8/layout/lProcess2"/>
    <dgm:cxn modelId="{7130AA11-3BF3-A445-9140-18E84733BF57}" type="presParOf" srcId="{4A11E933-B0CE-8845-9506-50B5B2FBE03D}" destId="{ED34BB70-5EE7-3347-974E-1C45A7D14F7F}" srcOrd="4" destOrd="0" presId="urn:microsoft.com/office/officeart/2005/8/layout/lProcess2"/>
    <dgm:cxn modelId="{35466EBE-BA23-9241-8725-FFBDF6DB8D45}" type="presParOf" srcId="{3E57CA26-BEFC-9C45-9C73-0014F669D251}" destId="{FE00086B-EA93-BD44-BCF1-043A0D4DFD0F}" srcOrd="3" destOrd="0" presId="urn:microsoft.com/office/officeart/2005/8/layout/lProcess2"/>
    <dgm:cxn modelId="{98AADDB9-6D25-6B43-84E2-71DC699C9160}" type="presParOf" srcId="{3E57CA26-BEFC-9C45-9C73-0014F669D251}" destId="{6DAD4ABC-E95E-2B49-80FD-AD64DB4E2324}" srcOrd="4" destOrd="0" presId="urn:microsoft.com/office/officeart/2005/8/layout/lProcess2"/>
    <dgm:cxn modelId="{61A7CDCF-2F8D-414B-8438-DAA464D478D9}" type="presParOf" srcId="{6DAD4ABC-E95E-2B49-80FD-AD64DB4E2324}" destId="{68E64D97-7D49-1248-A967-83F5A5CCB8C3}" srcOrd="0" destOrd="0" presId="urn:microsoft.com/office/officeart/2005/8/layout/lProcess2"/>
    <dgm:cxn modelId="{EF7B0E9F-EBBB-9140-92E5-7A9661FF3B24}" type="presParOf" srcId="{6DAD4ABC-E95E-2B49-80FD-AD64DB4E2324}" destId="{B8F92802-175F-344B-8285-823BBEF381AE}" srcOrd="1" destOrd="0" presId="urn:microsoft.com/office/officeart/2005/8/layout/lProcess2"/>
    <dgm:cxn modelId="{ADDF997B-A8B3-6348-9712-50B64F25D304}" type="presParOf" srcId="{6DAD4ABC-E95E-2B49-80FD-AD64DB4E2324}" destId="{6D8D397A-B2FC-EF49-BA2D-DAF9BEE1B655}" srcOrd="2" destOrd="0" presId="urn:microsoft.com/office/officeart/2005/8/layout/lProcess2"/>
    <dgm:cxn modelId="{27CE33A6-2B16-E945-9B05-459127C66A58}" type="presParOf" srcId="{6D8D397A-B2FC-EF49-BA2D-DAF9BEE1B655}" destId="{54C64954-9CA4-7A4F-ACF3-D1462326F0E4}" srcOrd="0" destOrd="0" presId="urn:microsoft.com/office/officeart/2005/8/layout/lProcess2"/>
    <dgm:cxn modelId="{2C2DB929-8D3D-EA4F-9E75-7D71B84CAE59}" type="presParOf" srcId="{54C64954-9CA4-7A4F-ACF3-D1462326F0E4}" destId="{6C47B5A6-DC27-3449-A865-0DF505072546}" srcOrd="0" destOrd="0" presId="urn:microsoft.com/office/officeart/2005/8/layout/lProcess2"/>
    <dgm:cxn modelId="{22066573-75B6-814D-9C11-E1ED2F8FF492}" type="presParOf" srcId="{54C64954-9CA4-7A4F-ACF3-D1462326F0E4}" destId="{3E860113-1AE5-4240-B488-87126DF3B334}" srcOrd="1" destOrd="0" presId="urn:microsoft.com/office/officeart/2005/8/layout/lProcess2"/>
    <dgm:cxn modelId="{5F424BB3-CF0E-A24A-838E-E0F8E6AA3A92}" type="presParOf" srcId="{54C64954-9CA4-7A4F-ACF3-D1462326F0E4}" destId="{378AC450-CA34-EB44-8BF5-B7A20FA2E081}" srcOrd="2" destOrd="0" presId="urn:microsoft.com/office/officeart/2005/8/layout/lProcess2"/>
    <dgm:cxn modelId="{196D2156-949A-5C46-8BE5-C3A6FAF5A508}" type="presParOf" srcId="{54C64954-9CA4-7A4F-ACF3-D1462326F0E4}" destId="{B6DF6B25-8CD5-7C4C-9C43-3972021D54BF}" srcOrd="3" destOrd="0" presId="urn:microsoft.com/office/officeart/2005/8/layout/lProcess2"/>
    <dgm:cxn modelId="{86D9E859-14B0-1346-8006-09EA7A46ACC0}" type="presParOf" srcId="{54C64954-9CA4-7A4F-ACF3-D1462326F0E4}" destId="{9C2BC4CB-0B42-4446-AED8-75103CAA9671}" srcOrd="4" destOrd="0" presId="urn:microsoft.com/office/officeart/2005/8/layout/lProcess2"/>
    <dgm:cxn modelId="{5C95CADC-2368-9843-AD63-010870590385}" type="presParOf" srcId="{54C64954-9CA4-7A4F-ACF3-D1462326F0E4}" destId="{59A321F6-D3E1-F049-A5D5-96A5C7CD5FD1}" srcOrd="5" destOrd="0" presId="urn:microsoft.com/office/officeart/2005/8/layout/lProcess2"/>
    <dgm:cxn modelId="{96A35F81-20CC-5A46-BC91-585E5D175A23}" type="presParOf" srcId="{54C64954-9CA4-7A4F-ACF3-D1462326F0E4}" destId="{7F5AB506-B891-214C-AE44-82520A757167}"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24A349-0639-3346-BF68-C58BFBB5DDEA}"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10D84D0B-FC0A-7744-A714-C50E62472C07}">
      <dgm:prSet phldrT="[Text]"/>
      <dgm:spPr/>
      <dgm:t>
        <a:bodyPr/>
        <a:lstStyle/>
        <a:p>
          <a:r>
            <a:rPr lang="en-US" dirty="0" smtClean="0"/>
            <a:t>Name</a:t>
          </a:r>
          <a:endParaRPr lang="en-US" dirty="0"/>
        </a:p>
      </dgm:t>
    </dgm:pt>
    <dgm:pt modelId="{6FB5E508-8BC6-A94D-AC7B-709775E19B71}" type="parTrans" cxnId="{C7CD4B97-4FCF-EF4A-9139-3945E53561CD}">
      <dgm:prSet/>
      <dgm:spPr/>
      <dgm:t>
        <a:bodyPr/>
        <a:lstStyle/>
        <a:p>
          <a:endParaRPr lang="en-US"/>
        </a:p>
      </dgm:t>
    </dgm:pt>
    <dgm:pt modelId="{68D2075F-CB37-3748-AC22-A6D1192E4B96}" type="sibTrans" cxnId="{C7CD4B97-4FCF-EF4A-9139-3945E53561CD}">
      <dgm:prSet/>
      <dgm:spPr/>
      <dgm:t>
        <a:bodyPr/>
        <a:lstStyle/>
        <a:p>
          <a:endParaRPr lang="en-US"/>
        </a:p>
      </dgm:t>
    </dgm:pt>
    <dgm:pt modelId="{4EB84AE6-ACD0-CA4E-BC88-F71945F3E940}">
      <dgm:prSet phldrT="[Text]"/>
      <dgm:spPr/>
      <dgm:t>
        <a:bodyPr/>
        <a:lstStyle/>
        <a:p>
          <a:r>
            <a:rPr lang="en-US" dirty="0" smtClean="0"/>
            <a:t>Runtime </a:t>
          </a:r>
          <a:r>
            <a:rPr lang="en-US" dirty="0" err="1" smtClean="0"/>
            <a:t>Config</a:t>
          </a:r>
          <a:endParaRPr lang="en-US" dirty="0"/>
        </a:p>
      </dgm:t>
    </dgm:pt>
    <dgm:pt modelId="{3BFFF62F-14D4-2040-AAC6-29D9EFB7DEE4}" type="parTrans" cxnId="{8343047D-C5F8-814D-86F4-F32DEADC5758}">
      <dgm:prSet/>
      <dgm:spPr/>
      <dgm:t>
        <a:bodyPr/>
        <a:lstStyle/>
        <a:p>
          <a:endParaRPr lang="en-US"/>
        </a:p>
      </dgm:t>
    </dgm:pt>
    <dgm:pt modelId="{66E551D3-E701-4149-A0A9-59A00674E2EE}" type="sibTrans" cxnId="{8343047D-C5F8-814D-86F4-F32DEADC5758}">
      <dgm:prSet/>
      <dgm:spPr/>
      <dgm:t>
        <a:bodyPr/>
        <a:lstStyle/>
        <a:p>
          <a:endParaRPr lang="en-US"/>
        </a:p>
      </dgm:t>
    </dgm:pt>
    <dgm:pt modelId="{92D0E649-66DB-594A-98F5-B7A8F297DC94}">
      <dgm:prSet phldrT="[Text]"/>
      <dgm:spPr/>
      <dgm:t>
        <a:bodyPr/>
        <a:lstStyle/>
        <a:p>
          <a:r>
            <a:rPr lang="en-US" dirty="0" smtClean="0"/>
            <a:t>What</a:t>
          </a:r>
          <a:endParaRPr lang="en-US" dirty="0"/>
        </a:p>
      </dgm:t>
    </dgm:pt>
    <dgm:pt modelId="{E03F10B5-4B44-B146-83DD-2C2EE4F80CDF}" type="parTrans" cxnId="{76A35098-95C7-3947-9057-6C0D285561DC}">
      <dgm:prSet/>
      <dgm:spPr/>
      <dgm:t>
        <a:bodyPr/>
        <a:lstStyle/>
        <a:p>
          <a:endParaRPr lang="en-US"/>
        </a:p>
      </dgm:t>
    </dgm:pt>
    <dgm:pt modelId="{10960B07-A78B-C842-8496-D45EB0EBF8C3}" type="sibTrans" cxnId="{76A35098-95C7-3947-9057-6C0D285561DC}">
      <dgm:prSet/>
      <dgm:spPr/>
      <dgm:t>
        <a:bodyPr/>
        <a:lstStyle/>
        <a:p>
          <a:endParaRPr lang="en-US"/>
        </a:p>
      </dgm:t>
    </dgm:pt>
    <dgm:pt modelId="{209E5F73-BF03-0B49-8688-D736C7C0675C}">
      <dgm:prSet phldrT="[Text]"/>
      <dgm:spPr/>
      <dgm:t>
        <a:bodyPr/>
        <a:lstStyle/>
        <a:p>
          <a:r>
            <a:rPr lang="en-US" dirty="0" smtClean="0"/>
            <a:t>Add-on </a:t>
          </a:r>
          <a:r>
            <a:rPr lang="en-US" dirty="0" err="1" smtClean="0"/>
            <a:t>config</a:t>
          </a:r>
          <a:r>
            <a:rPr lang="en-US" dirty="0" smtClean="0"/>
            <a:t> for </a:t>
          </a:r>
          <a:r>
            <a:rPr lang="en-US" dirty="0" err="1" smtClean="0"/>
            <a:t>Add’l</a:t>
          </a:r>
          <a:r>
            <a:rPr lang="en-US" dirty="0" smtClean="0"/>
            <a:t> Agents</a:t>
          </a:r>
          <a:br>
            <a:rPr lang="en-US" dirty="0" smtClean="0"/>
          </a:br>
          <a:endParaRPr lang="en-US" dirty="0"/>
        </a:p>
      </dgm:t>
    </dgm:pt>
    <dgm:pt modelId="{24FF5670-A47C-4C4D-8C3F-7DCD54CB6CA0}" type="parTrans" cxnId="{725FB7D0-A6B0-B14F-8108-95BFB2F3CC20}">
      <dgm:prSet/>
      <dgm:spPr/>
      <dgm:t>
        <a:bodyPr/>
        <a:lstStyle/>
        <a:p>
          <a:endParaRPr lang="en-US"/>
        </a:p>
      </dgm:t>
    </dgm:pt>
    <dgm:pt modelId="{2F6E1CD0-3EA7-D541-AF4A-60386C6DBF0F}" type="sibTrans" cxnId="{725FB7D0-A6B0-B14F-8108-95BFB2F3CC20}">
      <dgm:prSet/>
      <dgm:spPr/>
      <dgm:t>
        <a:bodyPr/>
        <a:lstStyle/>
        <a:p>
          <a:endParaRPr lang="en-US"/>
        </a:p>
      </dgm:t>
    </dgm:pt>
    <dgm:pt modelId="{B8A79084-6F4B-F942-AC38-D46A7B95B28D}">
      <dgm:prSet phldrT="[Text]"/>
      <dgm:spPr/>
      <dgm:t>
        <a:bodyPr/>
        <a:lstStyle/>
        <a:p>
          <a:r>
            <a:rPr lang="en-US" dirty="0" smtClean="0"/>
            <a:t>Option for changing Instance Groups with AZ feature</a:t>
          </a:r>
          <a:endParaRPr lang="en-US" dirty="0"/>
        </a:p>
      </dgm:t>
    </dgm:pt>
    <dgm:pt modelId="{28256CD9-8929-A048-B467-F04C11654D39}" type="parTrans" cxnId="{6BA2A043-EE7F-9043-BC01-C6AE32FB8AA6}">
      <dgm:prSet/>
      <dgm:spPr/>
      <dgm:t>
        <a:bodyPr/>
        <a:lstStyle/>
        <a:p>
          <a:endParaRPr lang="en-US"/>
        </a:p>
      </dgm:t>
    </dgm:pt>
    <dgm:pt modelId="{F464648D-7707-D94A-BAC4-393335DAE316}" type="sibTrans" cxnId="{6BA2A043-EE7F-9043-BC01-C6AE32FB8AA6}">
      <dgm:prSet/>
      <dgm:spPr/>
      <dgm:t>
        <a:bodyPr/>
        <a:lstStyle/>
        <a:p>
          <a:endParaRPr lang="en-US"/>
        </a:p>
      </dgm:t>
    </dgm:pt>
    <dgm:pt modelId="{62B518F4-4B75-6B46-B7B8-760FDAEC3A3E}">
      <dgm:prSet phldrT="[Text]"/>
      <dgm:spPr/>
      <dgm:t>
        <a:bodyPr/>
        <a:lstStyle/>
        <a:p>
          <a:r>
            <a:rPr lang="en-US" dirty="0" smtClean="0"/>
            <a:t>Why</a:t>
          </a:r>
          <a:endParaRPr lang="en-US" dirty="0"/>
        </a:p>
      </dgm:t>
    </dgm:pt>
    <dgm:pt modelId="{0AA4AFE0-D3E2-4246-A7D0-2A02260983CF}" type="parTrans" cxnId="{AAF7E9C5-0E10-744E-AB13-9761A6950133}">
      <dgm:prSet/>
      <dgm:spPr/>
      <dgm:t>
        <a:bodyPr/>
        <a:lstStyle/>
        <a:p>
          <a:endParaRPr lang="en-US"/>
        </a:p>
      </dgm:t>
    </dgm:pt>
    <dgm:pt modelId="{56BAEC09-FFC3-0843-A025-CA91AE48B5D9}" type="sibTrans" cxnId="{AAF7E9C5-0E10-744E-AB13-9761A6950133}">
      <dgm:prSet/>
      <dgm:spPr/>
      <dgm:t>
        <a:bodyPr/>
        <a:lstStyle/>
        <a:p>
          <a:endParaRPr lang="en-US"/>
        </a:p>
      </dgm:t>
    </dgm:pt>
    <dgm:pt modelId="{80D4BE9C-A33D-2943-A1BF-19D642834D11}">
      <dgm:prSet phldrT="[Text]"/>
      <dgm:spPr/>
      <dgm:t>
        <a:bodyPr/>
        <a:lstStyle/>
        <a:p>
          <a:r>
            <a:rPr lang="en-US" dirty="0" smtClean="0"/>
            <a:t>Incremental Path for enhancing VMs</a:t>
          </a:r>
          <a:endParaRPr lang="en-US" dirty="0"/>
        </a:p>
      </dgm:t>
    </dgm:pt>
    <dgm:pt modelId="{094BA1C7-54AA-EF45-B180-110A189C9170}" type="parTrans" cxnId="{FA86C735-053C-2F4B-8ACF-4345142D887D}">
      <dgm:prSet/>
      <dgm:spPr/>
      <dgm:t>
        <a:bodyPr/>
        <a:lstStyle/>
        <a:p>
          <a:endParaRPr lang="en-US"/>
        </a:p>
      </dgm:t>
    </dgm:pt>
    <dgm:pt modelId="{44916921-5E34-8D4D-961A-811F5ED4D677}" type="sibTrans" cxnId="{FA86C735-053C-2F4B-8ACF-4345142D887D}">
      <dgm:prSet/>
      <dgm:spPr/>
      <dgm:t>
        <a:bodyPr/>
        <a:lstStyle/>
        <a:p>
          <a:endParaRPr lang="en-US"/>
        </a:p>
      </dgm:t>
    </dgm:pt>
    <dgm:pt modelId="{7A73E865-00B5-4846-88F0-0FD331942F39}">
      <dgm:prSet phldrT="[Text]"/>
      <dgm:spPr/>
      <dgm:t>
        <a:bodyPr/>
        <a:lstStyle/>
        <a:p>
          <a:r>
            <a:rPr lang="en-US" dirty="0" smtClean="0"/>
            <a:t>?</a:t>
          </a:r>
          <a:endParaRPr lang="en-US" dirty="0"/>
        </a:p>
      </dgm:t>
    </dgm:pt>
    <dgm:pt modelId="{A2DEBA0B-5593-1B4A-B436-99FDE3843F62}" type="parTrans" cxnId="{7229A162-446C-964A-AFDA-B20F58F0398A}">
      <dgm:prSet/>
      <dgm:spPr/>
      <dgm:t>
        <a:bodyPr/>
        <a:lstStyle/>
        <a:p>
          <a:endParaRPr lang="en-US"/>
        </a:p>
      </dgm:t>
    </dgm:pt>
    <dgm:pt modelId="{198FEA5C-9CD8-0C48-95DD-E77DA265C436}" type="sibTrans" cxnId="{7229A162-446C-964A-AFDA-B20F58F0398A}">
      <dgm:prSet/>
      <dgm:spPr/>
      <dgm:t>
        <a:bodyPr/>
        <a:lstStyle/>
        <a:p>
          <a:endParaRPr lang="en-US"/>
        </a:p>
      </dgm:t>
    </dgm:pt>
    <dgm:pt modelId="{A3966473-D813-7C40-B052-BC1EAF1CAE69}">
      <dgm:prSet phldrT="[Text]"/>
      <dgm:spPr/>
      <dgm:t>
        <a:bodyPr/>
        <a:lstStyle/>
        <a:p>
          <a:r>
            <a:rPr lang="en-US" dirty="0" smtClean="0"/>
            <a:t>Manage Persistent disks after VM is destroyed.</a:t>
          </a:r>
        </a:p>
      </dgm:t>
    </dgm:pt>
    <dgm:pt modelId="{3A4A30C8-18D6-4544-ABF2-39E05FAC36CB}" type="parTrans" cxnId="{3EEDE1B2-22A6-4642-A6A0-F1FB8A1363EF}">
      <dgm:prSet/>
      <dgm:spPr/>
      <dgm:t>
        <a:bodyPr/>
        <a:lstStyle/>
        <a:p>
          <a:endParaRPr lang="en-US"/>
        </a:p>
      </dgm:t>
    </dgm:pt>
    <dgm:pt modelId="{E19A6640-A68E-E940-8E60-AE7ECE1C2155}" type="sibTrans" cxnId="{3EEDE1B2-22A6-4642-A6A0-F1FB8A1363EF}">
      <dgm:prSet/>
      <dgm:spPr/>
      <dgm:t>
        <a:bodyPr/>
        <a:lstStyle/>
        <a:p>
          <a:endParaRPr lang="en-US"/>
        </a:p>
      </dgm:t>
    </dgm:pt>
    <dgm:pt modelId="{3BF166D6-0B1C-A747-858A-0E080E4FE9FC}">
      <dgm:prSet phldrT="[Text]"/>
      <dgm:spPr/>
      <dgm:t>
        <a:bodyPr/>
        <a:lstStyle/>
        <a:p>
          <a:r>
            <a:rPr lang="en-US" dirty="0" smtClean="0"/>
            <a:t>Disk can be reused or data migrated</a:t>
          </a:r>
          <a:endParaRPr lang="en-US" dirty="0"/>
        </a:p>
      </dgm:t>
    </dgm:pt>
    <dgm:pt modelId="{BF646070-CFCF-C34C-83E5-C454304CABE5}" type="parTrans" cxnId="{DC75FFCB-08F6-1F49-B481-715C2BF5A619}">
      <dgm:prSet/>
      <dgm:spPr/>
      <dgm:t>
        <a:bodyPr/>
        <a:lstStyle/>
        <a:p>
          <a:endParaRPr lang="en-US"/>
        </a:p>
      </dgm:t>
    </dgm:pt>
    <dgm:pt modelId="{CD66ED08-EFD0-D348-8F5E-607323A5CF91}" type="sibTrans" cxnId="{DC75FFCB-08F6-1F49-B481-715C2BF5A619}">
      <dgm:prSet/>
      <dgm:spPr/>
      <dgm:t>
        <a:bodyPr/>
        <a:lstStyle/>
        <a:p>
          <a:endParaRPr lang="en-US"/>
        </a:p>
      </dgm:t>
    </dgm:pt>
    <dgm:pt modelId="{3A1CFCB1-4FE2-3C49-80E5-4753335818B3}">
      <dgm:prSet phldrT="[Text]"/>
      <dgm:spPr/>
      <dgm:t>
        <a:bodyPr/>
        <a:lstStyle/>
        <a:p>
          <a:r>
            <a:rPr lang="en-US" dirty="0" smtClean="0"/>
            <a:t>Renaming, Migrating Jobs</a:t>
          </a:r>
          <a:endParaRPr lang="en-US" dirty="0"/>
        </a:p>
      </dgm:t>
    </dgm:pt>
    <dgm:pt modelId="{F7C87442-26C0-7445-826B-5F767AEA09A2}" type="parTrans" cxnId="{00A1C545-7DE0-CA40-97E3-335CADA61108}">
      <dgm:prSet/>
      <dgm:spPr/>
      <dgm:t>
        <a:bodyPr/>
        <a:lstStyle/>
        <a:p>
          <a:endParaRPr lang="en-US"/>
        </a:p>
      </dgm:t>
    </dgm:pt>
    <dgm:pt modelId="{3D7CAEEA-A0C2-BD47-8FCA-E3A1177C26B6}" type="sibTrans" cxnId="{00A1C545-7DE0-CA40-97E3-335CADA61108}">
      <dgm:prSet/>
      <dgm:spPr/>
      <dgm:t>
        <a:bodyPr/>
        <a:lstStyle/>
        <a:p>
          <a:endParaRPr lang="en-US"/>
        </a:p>
      </dgm:t>
    </dgm:pt>
    <dgm:pt modelId="{E6BBBDB3-A53E-B648-BDBA-DD7660B66401}">
      <dgm:prSet phldrT="[Text]"/>
      <dgm:spPr/>
      <dgm:t>
        <a:bodyPr/>
        <a:lstStyle/>
        <a:p>
          <a:r>
            <a:rPr lang="en-US" dirty="0" smtClean="0"/>
            <a:t>Orphaned Disk </a:t>
          </a:r>
          <a:r>
            <a:rPr lang="en-US" dirty="0" err="1" smtClean="0"/>
            <a:t>mgmt</a:t>
          </a:r>
          <a:endParaRPr lang="en-US" dirty="0"/>
        </a:p>
      </dgm:t>
    </dgm:pt>
    <dgm:pt modelId="{2F31FB7D-2536-044B-B538-58B127CDCBE7}" type="parTrans" cxnId="{19897CFD-7236-3643-AE38-B002E95DF055}">
      <dgm:prSet/>
      <dgm:spPr/>
      <dgm:t>
        <a:bodyPr/>
        <a:lstStyle/>
        <a:p>
          <a:endParaRPr lang="en-US"/>
        </a:p>
      </dgm:t>
    </dgm:pt>
    <dgm:pt modelId="{FC5A9C8E-63FC-254F-8067-81E846C7213D}" type="sibTrans" cxnId="{19897CFD-7236-3643-AE38-B002E95DF055}">
      <dgm:prSet/>
      <dgm:spPr/>
      <dgm:t>
        <a:bodyPr/>
        <a:lstStyle/>
        <a:p>
          <a:endParaRPr lang="en-US"/>
        </a:p>
      </dgm:t>
    </dgm:pt>
    <dgm:pt modelId="{3E57CA26-BEFC-9C45-9C73-0014F669D251}" type="pres">
      <dgm:prSet presAssocID="{EB24A349-0639-3346-BF68-C58BFBB5DDEA}" presName="theList" presStyleCnt="0">
        <dgm:presLayoutVars>
          <dgm:dir/>
          <dgm:animLvl val="lvl"/>
          <dgm:resizeHandles val="exact"/>
        </dgm:presLayoutVars>
      </dgm:prSet>
      <dgm:spPr/>
      <dgm:t>
        <a:bodyPr/>
        <a:lstStyle/>
        <a:p>
          <a:endParaRPr lang="en-US"/>
        </a:p>
      </dgm:t>
    </dgm:pt>
    <dgm:pt modelId="{5D167D00-9DFB-564E-933D-9C0E03F4BF92}" type="pres">
      <dgm:prSet presAssocID="{10D84D0B-FC0A-7744-A714-C50E62472C07}" presName="compNode" presStyleCnt="0"/>
      <dgm:spPr/>
    </dgm:pt>
    <dgm:pt modelId="{A339ED30-D15F-7B4B-BA4E-00401E6A3FF5}" type="pres">
      <dgm:prSet presAssocID="{10D84D0B-FC0A-7744-A714-C50E62472C07}" presName="aNode" presStyleLbl="bgShp" presStyleIdx="0" presStyleCnt="3"/>
      <dgm:spPr/>
      <dgm:t>
        <a:bodyPr/>
        <a:lstStyle/>
        <a:p>
          <a:endParaRPr lang="en-US"/>
        </a:p>
      </dgm:t>
    </dgm:pt>
    <dgm:pt modelId="{F47421E3-737B-844C-9AE4-CB2B7C9AE2C1}" type="pres">
      <dgm:prSet presAssocID="{10D84D0B-FC0A-7744-A714-C50E62472C07}" presName="textNode" presStyleLbl="bgShp" presStyleIdx="0" presStyleCnt="3"/>
      <dgm:spPr/>
      <dgm:t>
        <a:bodyPr/>
        <a:lstStyle/>
        <a:p>
          <a:endParaRPr lang="en-US"/>
        </a:p>
      </dgm:t>
    </dgm:pt>
    <dgm:pt modelId="{41FB25CB-1BEB-9A4F-A246-39E5F23A5F36}" type="pres">
      <dgm:prSet presAssocID="{10D84D0B-FC0A-7744-A714-C50E62472C07}" presName="compChildNode" presStyleCnt="0"/>
      <dgm:spPr/>
    </dgm:pt>
    <dgm:pt modelId="{DE23F7C1-8550-AA49-9A54-2A3E2D7A726D}" type="pres">
      <dgm:prSet presAssocID="{10D84D0B-FC0A-7744-A714-C50E62472C07}" presName="theInnerList" presStyleCnt="0"/>
      <dgm:spPr/>
    </dgm:pt>
    <dgm:pt modelId="{8346BAEF-26F3-D947-949D-907B72A95579}" type="pres">
      <dgm:prSet presAssocID="{4EB84AE6-ACD0-CA4E-BC88-F71945F3E940}" presName="childNode" presStyleLbl="node1" presStyleIdx="0" presStyleCnt="9">
        <dgm:presLayoutVars>
          <dgm:bulletEnabled val="1"/>
        </dgm:presLayoutVars>
      </dgm:prSet>
      <dgm:spPr/>
      <dgm:t>
        <a:bodyPr/>
        <a:lstStyle/>
        <a:p>
          <a:endParaRPr lang="en-US"/>
        </a:p>
      </dgm:t>
    </dgm:pt>
    <dgm:pt modelId="{C25E0632-CEF1-E147-B3B7-E1F49859AE89}" type="pres">
      <dgm:prSet presAssocID="{4EB84AE6-ACD0-CA4E-BC88-F71945F3E940}" presName="aSpace2" presStyleCnt="0"/>
      <dgm:spPr/>
    </dgm:pt>
    <dgm:pt modelId="{BB3CB915-8D6F-8247-BEF4-E7F5F9E33119}" type="pres">
      <dgm:prSet presAssocID="{3A1CFCB1-4FE2-3C49-80E5-4753335818B3}" presName="childNode" presStyleLbl="node1" presStyleIdx="1" presStyleCnt="9">
        <dgm:presLayoutVars>
          <dgm:bulletEnabled val="1"/>
        </dgm:presLayoutVars>
      </dgm:prSet>
      <dgm:spPr/>
      <dgm:t>
        <a:bodyPr/>
        <a:lstStyle/>
        <a:p>
          <a:endParaRPr lang="en-US"/>
        </a:p>
      </dgm:t>
    </dgm:pt>
    <dgm:pt modelId="{7F1FA698-C3A1-C247-A3B7-A2D5FE4C2399}" type="pres">
      <dgm:prSet presAssocID="{3A1CFCB1-4FE2-3C49-80E5-4753335818B3}" presName="aSpace2" presStyleCnt="0"/>
      <dgm:spPr/>
    </dgm:pt>
    <dgm:pt modelId="{948FB6B9-C8BB-6543-9EC5-519BA48AE6DC}" type="pres">
      <dgm:prSet presAssocID="{E6BBBDB3-A53E-B648-BDBA-DD7660B66401}" presName="childNode" presStyleLbl="node1" presStyleIdx="2" presStyleCnt="9">
        <dgm:presLayoutVars>
          <dgm:bulletEnabled val="1"/>
        </dgm:presLayoutVars>
      </dgm:prSet>
      <dgm:spPr/>
      <dgm:t>
        <a:bodyPr/>
        <a:lstStyle/>
        <a:p>
          <a:endParaRPr lang="en-US"/>
        </a:p>
      </dgm:t>
    </dgm:pt>
    <dgm:pt modelId="{909A1D3A-F850-0743-8E81-EB8CE306207F}" type="pres">
      <dgm:prSet presAssocID="{10D84D0B-FC0A-7744-A714-C50E62472C07}" presName="aSpace" presStyleCnt="0"/>
      <dgm:spPr/>
    </dgm:pt>
    <dgm:pt modelId="{54162D4F-7AEC-1C41-B3C5-EE557F4414E8}" type="pres">
      <dgm:prSet presAssocID="{92D0E649-66DB-594A-98F5-B7A8F297DC94}" presName="compNode" presStyleCnt="0"/>
      <dgm:spPr/>
    </dgm:pt>
    <dgm:pt modelId="{BF28D489-B59F-974A-9EAB-3B66913D86B8}" type="pres">
      <dgm:prSet presAssocID="{92D0E649-66DB-594A-98F5-B7A8F297DC94}" presName="aNode" presStyleLbl="bgShp" presStyleIdx="1" presStyleCnt="3"/>
      <dgm:spPr/>
      <dgm:t>
        <a:bodyPr/>
        <a:lstStyle/>
        <a:p>
          <a:endParaRPr lang="en-US"/>
        </a:p>
      </dgm:t>
    </dgm:pt>
    <dgm:pt modelId="{162016DF-6092-6844-B78E-4A426B6216BB}" type="pres">
      <dgm:prSet presAssocID="{92D0E649-66DB-594A-98F5-B7A8F297DC94}" presName="textNode" presStyleLbl="bgShp" presStyleIdx="1" presStyleCnt="3"/>
      <dgm:spPr/>
      <dgm:t>
        <a:bodyPr/>
        <a:lstStyle/>
        <a:p>
          <a:endParaRPr lang="en-US"/>
        </a:p>
      </dgm:t>
    </dgm:pt>
    <dgm:pt modelId="{B19BEAAB-2B2E-D344-A1CF-650676E6838E}" type="pres">
      <dgm:prSet presAssocID="{92D0E649-66DB-594A-98F5-B7A8F297DC94}" presName="compChildNode" presStyleCnt="0"/>
      <dgm:spPr/>
    </dgm:pt>
    <dgm:pt modelId="{4A11E933-B0CE-8845-9506-50B5B2FBE03D}" type="pres">
      <dgm:prSet presAssocID="{92D0E649-66DB-594A-98F5-B7A8F297DC94}" presName="theInnerList" presStyleCnt="0"/>
      <dgm:spPr/>
    </dgm:pt>
    <dgm:pt modelId="{8FD3CF28-C4CB-7241-A21A-CD64059781A7}" type="pres">
      <dgm:prSet presAssocID="{209E5F73-BF03-0B49-8688-D736C7C0675C}" presName="childNode" presStyleLbl="node1" presStyleIdx="3" presStyleCnt="9">
        <dgm:presLayoutVars>
          <dgm:bulletEnabled val="1"/>
        </dgm:presLayoutVars>
      </dgm:prSet>
      <dgm:spPr/>
      <dgm:t>
        <a:bodyPr/>
        <a:lstStyle/>
        <a:p>
          <a:endParaRPr lang="en-US"/>
        </a:p>
      </dgm:t>
    </dgm:pt>
    <dgm:pt modelId="{944D53C4-4D92-1C45-AD8C-8FF02E54FE85}" type="pres">
      <dgm:prSet presAssocID="{209E5F73-BF03-0B49-8688-D736C7C0675C}" presName="aSpace2" presStyleCnt="0"/>
      <dgm:spPr/>
    </dgm:pt>
    <dgm:pt modelId="{435751C7-8636-7142-9A7A-16AFB011FC98}" type="pres">
      <dgm:prSet presAssocID="{B8A79084-6F4B-F942-AC38-D46A7B95B28D}" presName="childNode" presStyleLbl="node1" presStyleIdx="4" presStyleCnt="9">
        <dgm:presLayoutVars>
          <dgm:bulletEnabled val="1"/>
        </dgm:presLayoutVars>
      </dgm:prSet>
      <dgm:spPr/>
      <dgm:t>
        <a:bodyPr/>
        <a:lstStyle/>
        <a:p>
          <a:endParaRPr lang="en-US"/>
        </a:p>
      </dgm:t>
    </dgm:pt>
    <dgm:pt modelId="{FF2CC40D-B33E-7345-8AA4-C3028B1F65BC}" type="pres">
      <dgm:prSet presAssocID="{B8A79084-6F4B-F942-AC38-D46A7B95B28D}" presName="aSpace2" presStyleCnt="0"/>
      <dgm:spPr/>
    </dgm:pt>
    <dgm:pt modelId="{ED34BB70-5EE7-3347-974E-1C45A7D14F7F}" type="pres">
      <dgm:prSet presAssocID="{A3966473-D813-7C40-B052-BC1EAF1CAE69}" presName="childNode" presStyleLbl="node1" presStyleIdx="5" presStyleCnt="9" custScaleY="95261">
        <dgm:presLayoutVars>
          <dgm:bulletEnabled val="1"/>
        </dgm:presLayoutVars>
      </dgm:prSet>
      <dgm:spPr/>
      <dgm:t>
        <a:bodyPr/>
        <a:lstStyle/>
        <a:p>
          <a:endParaRPr lang="en-US"/>
        </a:p>
      </dgm:t>
    </dgm:pt>
    <dgm:pt modelId="{FE00086B-EA93-BD44-BCF1-043A0D4DFD0F}" type="pres">
      <dgm:prSet presAssocID="{92D0E649-66DB-594A-98F5-B7A8F297DC94}" presName="aSpace" presStyleCnt="0"/>
      <dgm:spPr/>
    </dgm:pt>
    <dgm:pt modelId="{6DAD4ABC-E95E-2B49-80FD-AD64DB4E2324}" type="pres">
      <dgm:prSet presAssocID="{62B518F4-4B75-6B46-B7B8-760FDAEC3A3E}" presName="compNode" presStyleCnt="0"/>
      <dgm:spPr/>
    </dgm:pt>
    <dgm:pt modelId="{68E64D97-7D49-1248-A967-83F5A5CCB8C3}" type="pres">
      <dgm:prSet presAssocID="{62B518F4-4B75-6B46-B7B8-760FDAEC3A3E}" presName="aNode" presStyleLbl="bgShp" presStyleIdx="2" presStyleCnt="3"/>
      <dgm:spPr/>
      <dgm:t>
        <a:bodyPr/>
        <a:lstStyle/>
        <a:p>
          <a:endParaRPr lang="en-US"/>
        </a:p>
      </dgm:t>
    </dgm:pt>
    <dgm:pt modelId="{B8F92802-175F-344B-8285-823BBEF381AE}" type="pres">
      <dgm:prSet presAssocID="{62B518F4-4B75-6B46-B7B8-760FDAEC3A3E}" presName="textNode" presStyleLbl="bgShp" presStyleIdx="2" presStyleCnt="3"/>
      <dgm:spPr/>
      <dgm:t>
        <a:bodyPr/>
        <a:lstStyle/>
        <a:p>
          <a:endParaRPr lang="en-US"/>
        </a:p>
      </dgm:t>
    </dgm:pt>
    <dgm:pt modelId="{6D8D397A-B2FC-EF49-BA2D-DAF9BEE1B655}" type="pres">
      <dgm:prSet presAssocID="{62B518F4-4B75-6B46-B7B8-760FDAEC3A3E}" presName="compChildNode" presStyleCnt="0"/>
      <dgm:spPr/>
    </dgm:pt>
    <dgm:pt modelId="{54C64954-9CA4-7A4F-ACF3-D1462326F0E4}" type="pres">
      <dgm:prSet presAssocID="{62B518F4-4B75-6B46-B7B8-760FDAEC3A3E}" presName="theInnerList" presStyleCnt="0"/>
      <dgm:spPr/>
    </dgm:pt>
    <dgm:pt modelId="{6C47B5A6-DC27-3449-A865-0DF505072546}" type="pres">
      <dgm:prSet presAssocID="{80D4BE9C-A33D-2943-A1BF-19D642834D11}" presName="childNode" presStyleLbl="node1" presStyleIdx="6" presStyleCnt="9">
        <dgm:presLayoutVars>
          <dgm:bulletEnabled val="1"/>
        </dgm:presLayoutVars>
      </dgm:prSet>
      <dgm:spPr/>
      <dgm:t>
        <a:bodyPr/>
        <a:lstStyle/>
        <a:p>
          <a:endParaRPr lang="en-US"/>
        </a:p>
      </dgm:t>
    </dgm:pt>
    <dgm:pt modelId="{3E860113-1AE5-4240-B488-87126DF3B334}" type="pres">
      <dgm:prSet presAssocID="{80D4BE9C-A33D-2943-A1BF-19D642834D11}" presName="aSpace2" presStyleCnt="0"/>
      <dgm:spPr/>
    </dgm:pt>
    <dgm:pt modelId="{378AC450-CA34-EB44-8BF5-B7A20FA2E081}" type="pres">
      <dgm:prSet presAssocID="{7A73E865-00B5-4846-88F0-0FD331942F39}" presName="childNode" presStyleLbl="node1" presStyleIdx="7" presStyleCnt="9">
        <dgm:presLayoutVars>
          <dgm:bulletEnabled val="1"/>
        </dgm:presLayoutVars>
      </dgm:prSet>
      <dgm:spPr/>
      <dgm:t>
        <a:bodyPr/>
        <a:lstStyle/>
        <a:p>
          <a:endParaRPr lang="en-US"/>
        </a:p>
      </dgm:t>
    </dgm:pt>
    <dgm:pt modelId="{B6DF6B25-8CD5-7C4C-9C43-3972021D54BF}" type="pres">
      <dgm:prSet presAssocID="{7A73E865-00B5-4846-88F0-0FD331942F39}" presName="aSpace2" presStyleCnt="0"/>
      <dgm:spPr/>
    </dgm:pt>
    <dgm:pt modelId="{9C2BC4CB-0B42-4446-AED8-75103CAA9671}" type="pres">
      <dgm:prSet presAssocID="{3BF166D6-0B1C-A747-858A-0E080E4FE9FC}" presName="childNode" presStyleLbl="node1" presStyleIdx="8" presStyleCnt="9">
        <dgm:presLayoutVars>
          <dgm:bulletEnabled val="1"/>
        </dgm:presLayoutVars>
      </dgm:prSet>
      <dgm:spPr/>
      <dgm:t>
        <a:bodyPr/>
        <a:lstStyle/>
        <a:p>
          <a:endParaRPr lang="en-US"/>
        </a:p>
      </dgm:t>
    </dgm:pt>
  </dgm:ptLst>
  <dgm:cxnLst>
    <dgm:cxn modelId="{6BF58417-4B87-0E4A-B2CB-76CF4712D06D}" type="presOf" srcId="{10D84D0B-FC0A-7744-A714-C50E62472C07}" destId="{F47421E3-737B-844C-9AE4-CB2B7C9AE2C1}" srcOrd="1" destOrd="0" presId="urn:microsoft.com/office/officeart/2005/8/layout/lProcess2"/>
    <dgm:cxn modelId="{8343047D-C5F8-814D-86F4-F32DEADC5758}" srcId="{10D84D0B-FC0A-7744-A714-C50E62472C07}" destId="{4EB84AE6-ACD0-CA4E-BC88-F71945F3E940}" srcOrd="0" destOrd="0" parTransId="{3BFFF62F-14D4-2040-AAC6-29D9EFB7DEE4}" sibTransId="{66E551D3-E701-4149-A0A9-59A00674E2EE}"/>
    <dgm:cxn modelId="{864A8F3D-1C1D-974C-934C-4FE11674FE76}" type="presOf" srcId="{92D0E649-66DB-594A-98F5-B7A8F297DC94}" destId="{BF28D489-B59F-974A-9EAB-3B66913D86B8}" srcOrd="0" destOrd="0" presId="urn:microsoft.com/office/officeart/2005/8/layout/lProcess2"/>
    <dgm:cxn modelId="{00A1C545-7DE0-CA40-97E3-335CADA61108}" srcId="{10D84D0B-FC0A-7744-A714-C50E62472C07}" destId="{3A1CFCB1-4FE2-3C49-80E5-4753335818B3}" srcOrd="1" destOrd="0" parTransId="{F7C87442-26C0-7445-826B-5F767AEA09A2}" sibTransId="{3D7CAEEA-A0C2-BD47-8FCA-E3A1177C26B6}"/>
    <dgm:cxn modelId="{6BA2A043-EE7F-9043-BC01-C6AE32FB8AA6}" srcId="{92D0E649-66DB-594A-98F5-B7A8F297DC94}" destId="{B8A79084-6F4B-F942-AC38-D46A7B95B28D}" srcOrd="1" destOrd="0" parTransId="{28256CD9-8929-A048-B467-F04C11654D39}" sibTransId="{F464648D-7707-D94A-BAC4-393335DAE316}"/>
    <dgm:cxn modelId="{FA86C735-053C-2F4B-8ACF-4345142D887D}" srcId="{62B518F4-4B75-6B46-B7B8-760FDAEC3A3E}" destId="{80D4BE9C-A33D-2943-A1BF-19D642834D11}" srcOrd="0" destOrd="0" parTransId="{094BA1C7-54AA-EF45-B180-110A189C9170}" sibTransId="{44916921-5E34-8D4D-961A-811F5ED4D677}"/>
    <dgm:cxn modelId="{AAF7E9C5-0E10-744E-AB13-9761A6950133}" srcId="{EB24A349-0639-3346-BF68-C58BFBB5DDEA}" destId="{62B518F4-4B75-6B46-B7B8-760FDAEC3A3E}" srcOrd="2" destOrd="0" parTransId="{0AA4AFE0-D3E2-4246-A7D0-2A02260983CF}" sibTransId="{56BAEC09-FFC3-0843-A025-CA91AE48B5D9}"/>
    <dgm:cxn modelId="{7AAFC34F-96C2-D541-8729-70BB4CFC72D7}" type="presOf" srcId="{92D0E649-66DB-594A-98F5-B7A8F297DC94}" destId="{162016DF-6092-6844-B78E-4A426B6216BB}" srcOrd="1" destOrd="0" presId="urn:microsoft.com/office/officeart/2005/8/layout/lProcess2"/>
    <dgm:cxn modelId="{64AF2A7F-7DB6-F943-B5C0-39CF58514D01}" type="presOf" srcId="{62B518F4-4B75-6B46-B7B8-760FDAEC3A3E}" destId="{68E64D97-7D49-1248-A967-83F5A5CCB8C3}" srcOrd="0" destOrd="0" presId="urn:microsoft.com/office/officeart/2005/8/layout/lProcess2"/>
    <dgm:cxn modelId="{377DE259-8275-604E-8C37-581B89B103B0}" type="presOf" srcId="{B8A79084-6F4B-F942-AC38-D46A7B95B28D}" destId="{435751C7-8636-7142-9A7A-16AFB011FC98}" srcOrd="0" destOrd="0" presId="urn:microsoft.com/office/officeart/2005/8/layout/lProcess2"/>
    <dgm:cxn modelId="{C5F34AA6-07F9-964A-BA99-649F4DFB357C}" type="presOf" srcId="{3BF166D6-0B1C-A747-858A-0E080E4FE9FC}" destId="{9C2BC4CB-0B42-4446-AED8-75103CAA9671}" srcOrd="0" destOrd="0" presId="urn:microsoft.com/office/officeart/2005/8/layout/lProcess2"/>
    <dgm:cxn modelId="{3EEDE1B2-22A6-4642-A6A0-F1FB8A1363EF}" srcId="{92D0E649-66DB-594A-98F5-B7A8F297DC94}" destId="{A3966473-D813-7C40-B052-BC1EAF1CAE69}" srcOrd="2" destOrd="0" parTransId="{3A4A30C8-18D6-4544-ABF2-39E05FAC36CB}" sibTransId="{E19A6640-A68E-E940-8E60-AE7ECE1C2155}"/>
    <dgm:cxn modelId="{3E4D1EEF-C8F2-D540-B9F3-E7E7DFA8D575}" type="presOf" srcId="{80D4BE9C-A33D-2943-A1BF-19D642834D11}" destId="{6C47B5A6-DC27-3449-A865-0DF505072546}" srcOrd="0" destOrd="0" presId="urn:microsoft.com/office/officeart/2005/8/layout/lProcess2"/>
    <dgm:cxn modelId="{73490DB9-E9BA-8A4B-83A7-F057725E823B}" type="presOf" srcId="{62B518F4-4B75-6B46-B7B8-760FDAEC3A3E}" destId="{B8F92802-175F-344B-8285-823BBEF381AE}" srcOrd="1" destOrd="0" presId="urn:microsoft.com/office/officeart/2005/8/layout/lProcess2"/>
    <dgm:cxn modelId="{D6782C48-347D-BA47-AF3A-41BA64FDE982}" type="presOf" srcId="{10D84D0B-FC0A-7744-A714-C50E62472C07}" destId="{A339ED30-D15F-7B4B-BA4E-00401E6A3FF5}" srcOrd="0" destOrd="0" presId="urn:microsoft.com/office/officeart/2005/8/layout/lProcess2"/>
    <dgm:cxn modelId="{3D3E7FE4-8875-E047-A5B2-492836716DB0}" type="presOf" srcId="{209E5F73-BF03-0B49-8688-D736C7C0675C}" destId="{8FD3CF28-C4CB-7241-A21A-CD64059781A7}" srcOrd="0" destOrd="0" presId="urn:microsoft.com/office/officeart/2005/8/layout/lProcess2"/>
    <dgm:cxn modelId="{997FB9ED-83B3-7B46-9759-F2525A836B96}" type="presOf" srcId="{7A73E865-00B5-4846-88F0-0FD331942F39}" destId="{378AC450-CA34-EB44-8BF5-B7A20FA2E081}" srcOrd="0" destOrd="0" presId="urn:microsoft.com/office/officeart/2005/8/layout/lProcess2"/>
    <dgm:cxn modelId="{7229A162-446C-964A-AFDA-B20F58F0398A}" srcId="{62B518F4-4B75-6B46-B7B8-760FDAEC3A3E}" destId="{7A73E865-00B5-4846-88F0-0FD331942F39}" srcOrd="1" destOrd="0" parTransId="{A2DEBA0B-5593-1B4A-B436-99FDE3843F62}" sibTransId="{198FEA5C-9CD8-0C48-95DD-E77DA265C436}"/>
    <dgm:cxn modelId="{C7CD4B97-4FCF-EF4A-9139-3945E53561CD}" srcId="{EB24A349-0639-3346-BF68-C58BFBB5DDEA}" destId="{10D84D0B-FC0A-7744-A714-C50E62472C07}" srcOrd="0" destOrd="0" parTransId="{6FB5E508-8BC6-A94D-AC7B-709775E19B71}" sibTransId="{68D2075F-CB37-3748-AC22-A6D1192E4B96}"/>
    <dgm:cxn modelId="{55113D33-8302-5B4B-86DD-B0403AB402EE}" type="presOf" srcId="{EB24A349-0639-3346-BF68-C58BFBB5DDEA}" destId="{3E57CA26-BEFC-9C45-9C73-0014F669D251}" srcOrd="0" destOrd="0" presId="urn:microsoft.com/office/officeart/2005/8/layout/lProcess2"/>
    <dgm:cxn modelId="{CFE972CB-D09D-5D4B-9A52-070455875ED5}" type="presOf" srcId="{3A1CFCB1-4FE2-3C49-80E5-4753335818B3}" destId="{BB3CB915-8D6F-8247-BEF4-E7F5F9E33119}" srcOrd="0" destOrd="0" presId="urn:microsoft.com/office/officeart/2005/8/layout/lProcess2"/>
    <dgm:cxn modelId="{A60D5A9C-F0F2-3C4A-BC61-6B210C7784FF}" type="presOf" srcId="{E6BBBDB3-A53E-B648-BDBA-DD7660B66401}" destId="{948FB6B9-C8BB-6543-9EC5-519BA48AE6DC}" srcOrd="0" destOrd="0" presId="urn:microsoft.com/office/officeart/2005/8/layout/lProcess2"/>
    <dgm:cxn modelId="{76A35098-95C7-3947-9057-6C0D285561DC}" srcId="{EB24A349-0639-3346-BF68-C58BFBB5DDEA}" destId="{92D0E649-66DB-594A-98F5-B7A8F297DC94}" srcOrd="1" destOrd="0" parTransId="{E03F10B5-4B44-B146-83DD-2C2EE4F80CDF}" sibTransId="{10960B07-A78B-C842-8496-D45EB0EBF8C3}"/>
    <dgm:cxn modelId="{19897CFD-7236-3643-AE38-B002E95DF055}" srcId="{10D84D0B-FC0A-7744-A714-C50E62472C07}" destId="{E6BBBDB3-A53E-B648-BDBA-DD7660B66401}" srcOrd="2" destOrd="0" parTransId="{2F31FB7D-2536-044B-B538-58B127CDCBE7}" sibTransId="{FC5A9C8E-63FC-254F-8067-81E846C7213D}"/>
    <dgm:cxn modelId="{725FB7D0-A6B0-B14F-8108-95BFB2F3CC20}" srcId="{92D0E649-66DB-594A-98F5-B7A8F297DC94}" destId="{209E5F73-BF03-0B49-8688-D736C7C0675C}" srcOrd="0" destOrd="0" parTransId="{24FF5670-A47C-4C4D-8C3F-7DCD54CB6CA0}" sibTransId="{2F6E1CD0-3EA7-D541-AF4A-60386C6DBF0F}"/>
    <dgm:cxn modelId="{4C65D7EE-2C7C-1441-8312-A19F027962AD}" type="presOf" srcId="{4EB84AE6-ACD0-CA4E-BC88-F71945F3E940}" destId="{8346BAEF-26F3-D947-949D-907B72A95579}" srcOrd="0" destOrd="0" presId="urn:microsoft.com/office/officeart/2005/8/layout/lProcess2"/>
    <dgm:cxn modelId="{DC75FFCB-08F6-1F49-B481-715C2BF5A619}" srcId="{62B518F4-4B75-6B46-B7B8-760FDAEC3A3E}" destId="{3BF166D6-0B1C-A747-858A-0E080E4FE9FC}" srcOrd="2" destOrd="0" parTransId="{BF646070-CFCF-C34C-83E5-C454304CABE5}" sibTransId="{CD66ED08-EFD0-D348-8F5E-607323A5CF91}"/>
    <dgm:cxn modelId="{C82F16A2-035B-B04E-95E0-84AAD35E26E8}" type="presOf" srcId="{A3966473-D813-7C40-B052-BC1EAF1CAE69}" destId="{ED34BB70-5EE7-3347-974E-1C45A7D14F7F}" srcOrd="0" destOrd="0" presId="urn:microsoft.com/office/officeart/2005/8/layout/lProcess2"/>
    <dgm:cxn modelId="{C1B99D14-9A2C-BB49-971F-4525FD64ACAA}" type="presParOf" srcId="{3E57CA26-BEFC-9C45-9C73-0014F669D251}" destId="{5D167D00-9DFB-564E-933D-9C0E03F4BF92}" srcOrd="0" destOrd="0" presId="urn:microsoft.com/office/officeart/2005/8/layout/lProcess2"/>
    <dgm:cxn modelId="{5BA78A7F-6E91-2647-95FE-722B406AE55A}" type="presParOf" srcId="{5D167D00-9DFB-564E-933D-9C0E03F4BF92}" destId="{A339ED30-D15F-7B4B-BA4E-00401E6A3FF5}" srcOrd="0" destOrd="0" presId="urn:microsoft.com/office/officeart/2005/8/layout/lProcess2"/>
    <dgm:cxn modelId="{FC1D870C-9E81-7443-B8DC-F4968058F3F9}" type="presParOf" srcId="{5D167D00-9DFB-564E-933D-9C0E03F4BF92}" destId="{F47421E3-737B-844C-9AE4-CB2B7C9AE2C1}" srcOrd="1" destOrd="0" presId="urn:microsoft.com/office/officeart/2005/8/layout/lProcess2"/>
    <dgm:cxn modelId="{00560616-CD03-8A42-88FC-08E924C87A2D}" type="presParOf" srcId="{5D167D00-9DFB-564E-933D-9C0E03F4BF92}" destId="{41FB25CB-1BEB-9A4F-A246-39E5F23A5F36}" srcOrd="2" destOrd="0" presId="urn:microsoft.com/office/officeart/2005/8/layout/lProcess2"/>
    <dgm:cxn modelId="{8570E227-3575-404A-894E-A44D4F5D6F72}" type="presParOf" srcId="{41FB25CB-1BEB-9A4F-A246-39E5F23A5F36}" destId="{DE23F7C1-8550-AA49-9A54-2A3E2D7A726D}" srcOrd="0" destOrd="0" presId="urn:microsoft.com/office/officeart/2005/8/layout/lProcess2"/>
    <dgm:cxn modelId="{D3942B1D-D62F-6A4B-A20A-C48CF8A0D65B}" type="presParOf" srcId="{DE23F7C1-8550-AA49-9A54-2A3E2D7A726D}" destId="{8346BAEF-26F3-D947-949D-907B72A95579}" srcOrd="0" destOrd="0" presId="urn:microsoft.com/office/officeart/2005/8/layout/lProcess2"/>
    <dgm:cxn modelId="{6826E135-C9E3-9B40-A419-D5AFF96F4E01}" type="presParOf" srcId="{DE23F7C1-8550-AA49-9A54-2A3E2D7A726D}" destId="{C25E0632-CEF1-E147-B3B7-E1F49859AE89}" srcOrd="1" destOrd="0" presId="urn:microsoft.com/office/officeart/2005/8/layout/lProcess2"/>
    <dgm:cxn modelId="{B78916E4-AF38-ED40-A30A-A244761E6FAE}" type="presParOf" srcId="{DE23F7C1-8550-AA49-9A54-2A3E2D7A726D}" destId="{BB3CB915-8D6F-8247-BEF4-E7F5F9E33119}" srcOrd="2" destOrd="0" presId="urn:microsoft.com/office/officeart/2005/8/layout/lProcess2"/>
    <dgm:cxn modelId="{7943B767-23D0-B74E-93C5-B04CD984BEE2}" type="presParOf" srcId="{DE23F7C1-8550-AA49-9A54-2A3E2D7A726D}" destId="{7F1FA698-C3A1-C247-A3B7-A2D5FE4C2399}" srcOrd="3" destOrd="0" presId="urn:microsoft.com/office/officeart/2005/8/layout/lProcess2"/>
    <dgm:cxn modelId="{9B085BC4-F73E-6A4D-979E-52C525B51924}" type="presParOf" srcId="{DE23F7C1-8550-AA49-9A54-2A3E2D7A726D}" destId="{948FB6B9-C8BB-6543-9EC5-519BA48AE6DC}" srcOrd="4" destOrd="0" presId="urn:microsoft.com/office/officeart/2005/8/layout/lProcess2"/>
    <dgm:cxn modelId="{3611F4A4-5708-FC4D-8D2E-BEA88DCED11B}" type="presParOf" srcId="{3E57CA26-BEFC-9C45-9C73-0014F669D251}" destId="{909A1D3A-F850-0743-8E81-EB8CE306207F}" srcOrd="1" destOrd="0" presId="urn:microsoft.com/office/officeart/2005/8/layout/lProcess2"/>
    <dgm:cxn modelId="{A6F1383E-5085-AD4D-B317-BCDA2DF1119F}" type="presParOf" srcId="{3E57CA26-BEFC-9C45-9C73-0014F669D251}" destId="{54162D4F-7AEC-1C41-B3C5-EE557F4414E8}" srcOrd="2" destOrd="0" presId="urn:microsoft.com/office/officeart/2005/8/layout/lProcess2"/>
    <dgm:cxn modelId="{81A3E334-1A23-E94A-BFE1-48259405BADE}" type="presParOf" srcId="{54162D4F-7AEC-1C41-B3C5-EE557F4414E8}" destId="{BF28D489-B59F-974A-9EAB-3B66913D86B8}" srcOrd="0" destOrd="0" presId="urn:microsoft.com/office/officeart/2005/8/layout/lProcess2"/>
    <dgm:cxn modelId="{D0F6AAE5-CC4F-5847-AD77-37A74848A541}" type="presParOf" srcId="{54162D4F-7AEC-1C41-B3C5-EE557F4414E8}" destId="{162016DF-6092-6844-B78E-4A426B6216BB}" srcOrd="1" destOrd="0" presId="urn:microsoft.com/office/officeart/2005/8/layout/lProcess2"/>
    <dgm:cxn modelId="{6C1596C6-14E0-0743-8DAF-A1E851C5190F}" type="presParOf" srcId="{54162D4F-7AEC-1C41-B3C5-EE557F4414E8}" destId="{B19BEAAB-2B2E-D344-A1CF-650676E6838E}" srcOrd="2" destOrd="0" presId="urn:microsoft.com/office/officeart/2005/8/layout/lProcess2"/>
    <dgm:cxn modelId="{42C79F98-3C1B-BA41-B817-7285F29BB96E}" type="presParOf" srcId="{B19BEAAB-2B2E-D344-A1CF-650676E6838E}" destId="{4A11E933-B0CE-8845-9506-50B5B2FBE03D}" srcOrd="0" destOrd="0" presId="urn:microsoft.com/office/officeart/2005/8/layout/lProcess2"/>
    <dgm:cxn modelId="{DC480F64-8B72-D144-9806-B8585EDE54D9}" type="presParOf" srcId="{4A11E933-B0CE-8845-9506-50B5B2FBE03D}" destId="{8FD3CF28-C4CB-7241-A21A-CD64059781A7}" srcOrd="0" destOrd="0" presId="urn:microsoft.com/office/officeart/2005/8/layout/lProcess2"/>
    <dgm:cxn modelId="{F60E0D90-4184-CA4B-9F5D-8824BC0F3DCF}" type="presParOf" srcId="{4A11E933-B0CE-8845-9506-50B5B2FBE03D}" destId="{944D53C4-4D92-1C45-AD8C-8FF02E54FE85}" srcOrd="1" destOrd="0" presId="urn:microsoft.com/office/officeart/2005/8/layout/lProcess2"/>
    <dgm:cxn modelId="{7AEAD251-F94E-8C4B-A638-97CD7A600987}" type="presParOf" srcId="{4A11E933-B0CE-8845-9506-50B5B2FBE03D}" destId="{435751C7-8636-7142-9A7A-16AFB011FC98}" srcOrd="2" destOrd="0" presId="urn:microsoft.com/office/officeart/2005/8/layout/lProcess2"/>
    <dgm:cxn modelId="{C9386564-9AB9-2F47-864E-2BFB7559E1AA}" type="presParOf" srcId="{4A11E933-B0CE-8845-9506-50B5B2FBE03D}" destId="{FF2CC40D-B33E-7345-8AA4-C3028B1F65BC}" srcOrd="3" destOrd="0" presId="urn:microsoft.com/office/officeart/2005/8/layout/lProcess2"/>
    <dgm:cxn modelId="{853BDB96-487F-D041-B991-EA8C2D7EDF76}" type="presParOf" srcId="{4A11E933-B0CE-8845-9506-50B5B2FBE03D}" destId="{ED34BB70-5EE7-3347-974E-1C45A7D14F7F}" srcOrd="4" destOrd="0" presId="urn:microsoft.com/office/officeart/2005/8/layout/lProcess2"/>
    <dgm:cxn modelId="{EFDA881B-96E5-2940-AB64-7CDEBAE5EAEF}" type="presParOf" srcId="{3E57CA26-BEFC-9C45-9C73-0014F669D251}" destId="{FE00086B-EA93-BD44-BCF1-043A0D4DFD0F}" srcOrd="3" destOrd="0" presId="urn:microsoft.com/office/officeart/2005/8/layout/lProcess2"/>
    <dgm:cxn modelId="{D60AD77D-CF8D-2D43-B369-5E1DA8B280D0}" type="presParOf" srcId="{3E57CA26-BEFC-9C45-9C73-0014F669D251}" destId="{6DAD4ABC-E95E-2B49-80FD-AD64DB4E2324}" srcOrd="4" destOrd="0" presId="urn:microsoft.com/office/officeart/2005/8/layout/lProcess2"/>
    <dgm:cxn modelId="{E3BBAB7B-E547-FC4C-B2F0-8EC32A13DD39}" type="presParOf" srcId="{6DAD4ABC-E95E-2B49-80FD-AD64DB4E2324}" destId="{68E64D97-7D49-1248-A967-83F5A5CCB8C3}" srcOrd="0" destOrd="0" presId="urn:microsoft.com/office/officeart/2005/8/layout/lProcess2"/>
    <dgm:cxn modelId="{E0B66D84-6F85-8F41-A070-BFF869492CB3}" type="presParOf" srcId="{6DAD4ABC-E95E-2B49-80FD-AD64DB4E2324}" destId="{B8F92802-175F-344B-8285-823BBEF381AE}" srcOrd="1" destOrd="0" presId="urn:microsoft.com/office/officeart/2005/8/layout/lProcess2"/>
    <dgm:cxn modelId="{FEF0282C-2E3F-464D-8DFF-C89F4A3C2101}" type="presParOf" srcId="{6DAD4ABC-E95E-2B49-80FD-AD64DB4E2324}" destId="{6D8D397A-B2FC-EF49-BA2D-DAF9BEE1B655}" srcOrd="2" destOrd="0" presId="urn:microsoft.com/office/officeart/2005/8/layout/lProcess2"/>
    <dgm:cxn modelId="{62FB0AF6-13A9-5143-BC2F-458395C74799}" type="presParOf" srcId="{6D8D397A-B2FC-EF49-BA2D-DAF9BEE1B655}" destId="{54C64954-9CA4-7A4F-ACF3-D1462326F0E4}" srcOrd="0" destOrd="0" presId="urn:microsoft.com/office/officeart/2005/8/layout/lProcess2"/>
    <dgm:cxn modelId="{A754313A-13F3-FA4C-96CF-9DE4E3426FDA}" type="presParOf" srcId="{54C64954-9CA4-7A4F-ACF3-D1462326F0E4}" destId="{6C47B5A6-DC27-3449-A865-0DF505072546}" srcOrd="0" destOrd="0" presId="urn:microsoft.com/office/officeart/2005/8/layout/lProcess2"/>
    <dgm:cxn modelId="{6A26D58E-9679-624C-9A8E-8EE28DE02729}" type="presParOf" srcId="{54C64954-9CA4-7A4F-ACF3-D1462326F0E4}" destId="{3E860113-1AE5-4240-B488-87126DF3B334}" srcOrd="1" destOrd="0" presId="urn:microsoft.com/office/officeart/2005/8/layout/lProcess2"/>
    <dgm:cxn modelId="{B69DFC6E-9D3C-824F-8B72-A4EA1F119827}" type="presParOf" srcId="{54C64954-9CA4-7A4F-ACF3-D1462326F0E4}" destId="{378AC450-CA34-EB44-8BF5-B7A20FA2E081}" srcOrd="2" destOrd="0" presId="urn:microsoft.com/office/officeart/2005/8/layout/lProcess2"/>
    <dgm:cxn modelId="{1B595F91-1A77-F44E-AD55-373C164F67FA}" type="presParOf" srcId="{54C64954-9CA4-7A4F-ACF3-D1462326F0E4}" destId="{B6DF6B25-8CD5-7C4C-9C43-3972021D54BF}" srcOrd="3" destOrd="0" presId="urn:microsoft.com/office/officeart/2005/8/layout/lProcess2"/>
    <dgm:cxn modelId="{9854164E-4DA8-8E42-8B31-FF902579C7AF}" type="presParOf" srcId="{54C64954-9CA4-7A4F-ACF3-D1462326F0E4}" destId="{9C2BC4CB-0B42-4446-AED8-75103CAA9671}"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9ED30-D15F-7B4B-BA4E-00401E6A3FF5}">
      <dsp:nvSpPr>
        <dsp:cNvPr id="0" name=""/>
        <dsp:cNvSpPr/>
      </dsp:nvSpPr>
      <dsp:spPr>
        <a:xfrm>
          <a:off x="703"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Name</a:t>
          </a:r>
          <a:endParaRPr lang="en-US" sz="4400" kern="1200" dirty="0"/>
        </a:p>
      </dsp:txBody>
      <dsp:txXfrm>
        <a:off x="703" y="0"/>
        <a:ext cx="1829965" cy="1078230"/>
      </dsp:txXfrm>
    </dsp:sp>
    <dsp:sp modelId="{8346BAEF-26F3-D947-949D-907B72A95579}">
      <dsp:nvSpPr>
        <dsp:cNvPr id="0" name=""/>
        <dsp:cNvSpPr/>
      </dsp:nvSpPr>
      <dsp:spPr>
        <a:xfrm>
          <a:off x="183700" y="107831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Manifest v2</a:t>
          </a:r>
          <a:br>
            <a:rPr lang="en-US" sz="1200" kern="1200" dirty="0" smtClean="0"/>
          </a:br>
          <a:endParaRPr lang="en-US" sz="1200" kern="1200" dirty="0"/>
        </a:p>
      </dsp:txBody>
      <dsp:txXfrm>
        <a:off x="199035" y="1093653"/>
        <a:ext cx="1433302" cy="492914"/>
      </dsp:txXfrm>
    </dsp:sp>
    <dsp:sp modelId="{7743894A-29F8-4D4B-817F-C6DCC795E7B5}">
      <dsp:nvSpPr>
        <dsp:cNvPr id="0" name=""/>
        <dsp:cNvSpPr/>
      </dsp:nvSpPr>
      <dsp:spPr>
        <a:xfrm>
          <a:off x="183700" y="1682453"/>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Cloud </a:t>
          </a:r>
          <a:r>
            <a:rPr lang="en-US" sz="1200" kern="1200" dirty="0" err="1" smtClean="0"/>
            <a:t>Config</a:t>
          </a:r>
          <a:endParaRPr lang="en-US" sz="1200" kern="1200" dirty="0"/>
        </a:p>
      </dsp:txBody>
      <dsp:txXfrm>
        <a:off x="199035" y="1697788"/>
        <a:ext cx="1433302" cy="492914"/>
      </dsp:txXfrm>
    </dsp:sp>
    <dsp:sp modelId="{776D7585-7685-7246-9CA6-2F983B74CB13}">
      <dsp:nvSpPr>
        <dsp:cNvPr id="0" name=""/>
        <dsp:cNvSpPr/>
      </dsp:nvSpPr>
      <dsp:spPr>
        <a:xfrm>
          <a:off x="183700" y="228658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AZ’s</a:t>
          </a:r>
          <a:endParaRPr lang="en-US" sz="1200" kern="1200" dirty="0"/>
        </a:p>
      </dsp:txBody>
      <dsp:txXfrm>
        <a:off x="199035" y="2301923"/>
        <a:ext cx="1433302" cy="492914"/>
      </dsp:txXfrm>
    </dsp:sp>
    <dsp:sp modelId="{6B3324EA-B4BE-174F-9CC9-C88EE006624A}">
      <dsp:nvSpPr>
        <dsp:cNvPr id="0" name=""/>
        <dsp:cNvSpPr/>
      </dsp:nvSpPr>
      <dsp:spPr>
        <a:xfrm>
          <a:off x="183700" y="2890724"/>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Links</a:t>
          </a:r>
          <a:endParaRPr lang="en-US" sz="1200" kern="1200" dirty="0"/>
        </a:p>
      </dsp:txBody>
      <dsp:txXfrm>
        <a:off x="199035" y="2906059"/>
        <a:ext cx="1433302" cy="492914"/>
      </dsp:txXfrm>
    </dsp:sp>
    <dsp:sp modelId="{BF28D489-B59F-974A-9EAB-3B66913D86B8}">
      <dsp:nvSpPr>
        <dsp:cNvPr id="0" name=""/>
        <dsp:cNvSpPr/>
      </dsp:nvSpPr>
      <dsp:spPr>
        <a:xfrm>
          <a:off x="1967917"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What</a:t>
          </a:r>
          <a:endParaRPr lang="en-US" sz="4400" kern="1200" dirty="0"/>
        </a:p>
      </dsp:txBody>
      <dsp:txXfrm>
        <a:off x="1967917" y="0"/>
        <a:ext cx="1829965" cy="1078230"/>
      </dsp:txXfrm>
    </dsp:sp>
    <dsp:sp modelId="{8FD3CF28-C4CB-7241-A21A-CD64059781A7}">
      <dsp:nvSpPr>
        <dsp:cNvPr id="0" name=""/>
        <dsp:cNvSpPr/>
      </dsp:nvSpPr>
      <dsp:spPr>
        <a:xfrm>
          <a:off x="2150913" y="1078875"/>
          <a:ext cx="1463972" cy="5178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Realignment of Manifest</a:t>
          </a:r>
          <a:endParaRPr lang="en-US" sz="1200" kern="1200" dirty="0"/>
        </a:p>
      </dsp:txBody>
      <dsp:txXfrm>
        <a:off x="2166081" y="1094043"/>
        <a:ext cx="1433636" cy="487544"/>
      </dsp:txXfrm>
    </dsp:sp>
    <dsp:sp modelId="{435751C7-8636-7142-9A7A-16AFB011FC98}">
      <dsp:nvSpPr>
        <dsp:cNvPr id="0" name=""/>
        <dsp:cNvSpPr/>
      </dsp:nvSpPr>
      <dsp:spPr>
        <a:xfrm>
          <a:off x="2150913" y="1676429"/>
          <a:ext cx="1463972" cy="5178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Factor-out </a:t>
          </a:r>
          <a:r>
            <a:rPr lang="en-US" sz="1200" kern="1200" dirty="0" err="1" smtClean="0"/>
            <a:t>IaaS</a:t>
          </a:r>
          <a:r>
            <a:rPr lang="en-US" sz="1200" kern="1200" dirty="0" smtClean="0"/>
            <a:t> -specific </a:t>
          </a:r>
          <a:r>
            <a:rPr lang="en-US" sz="1200" kern="1200" dirty="0" err="1" smtClean="0"/>
            <a:t>config</a:t>
          </a:r>
          <a:endParaRPr lang="en-US" sz="1200" kern="1200" dirty="0"/>
        </a:p>
      </dsp:txBody>
      <dsp:txXfrm>
        <a:off x="2166081" y="1691597"/>
        <a:ext cx="1433636" cy="487544"/>
      </dsp:txXfrm>
    </dsp:sp>
    <dsp:sp modelId="{ED34BB70-5EE7-3347-974E-1C45A7D14F7F}">
      <dsp:nvSpPr>
        <dsp:cNvPr id="0" name=""/>
        <dsp:cNvSpPr/>
      </dsp:nvSpPr>
      <dsp:spPr>
        <a:xfrm>
          <a:off x="2150913" y="2273984"/>
          <a:ext cx="1463972" cy="11397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New First-class Concept</a:t>
          </a:r>
        </a:p>
      </dsp:txBody>
      <dsp:txXfrm>
        <a:off x="2184296" y="2307367"/>
        <a:ext cx="1397206" cy="1073000"/>
      </dsp:txXfrm>
    </dsp:sp>
    <dsp:sp modelId="{68E64D97-7D49-1248-A967-83F5A5CCB8C3}">
      <dsp:nvSpPr>
        <dsp:cNvPr id="0" name=""/>
        <dsp:cNvSpPr/>
      </dsp:nvSpPr>
      <dsp:spPr>
        <a:xfrm>
          <a:off x="3935130"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Why</a:t>
          </a:r>
          <a:endParaRPr lang="en-US" sz="4400" kern="1200" dirty="0"/>
        </a:p>
      </dsp:txBody>
      <dsp:txXfrm>
        <a:off x="3935130" y="0"/>
        <a:ext cx="1829965" cy="1078230"/>
      </dsp:txXfrm>
    </dsp:sp>
    <dsp:sp modelId="{6C47B5A6-DC27-3449-A865-0DF505072546}">
      <dsp:nvSpPr>
        <dsp:cNvPr id="0" name=""/>
        <dsp:cNvSpPr/>
      </dsp:nvSpPr>
      <dsp:spPr>
        <a:xfrm>
          <a:off x="4118126" y="107831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Easier to create &amp; maintain</a:t>
          </a:r>
          <a:endParaRPr lang="en-US" sz="1200" kern="1200" dirty="0"/>
        </a:p>
      </dsp:txBody>
      <dsp:txXfrm>
        <a:off x="4133461" y="1093653"/>
        <a:ext cx="1433302" cy="492914"/>
      </dsp:txXfrm>
    </dsp:sp>
    <dsp:sp modelId="{378AC450-CA34-EB44-8BF5-B7A20FA2E081}">
      <dsp:nvSpPr>
        <dsp:cNvPr id="0" name=""/>
        <dsp:cNvSpPr/>
      </dsp:nvSpPr>
      <dsp:spPr>
        <a:xfrm>
          <a:off x="4118126" y="1682453"/>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Same Manifest across </a:t>
          </a:r>
          <a:r>
            <a:rPr lang="en-US" sz="1200" kern="1200" dirty="0" err="1" smtClean="0"/>
            <a:t>IaaS</a:t>
          </a:r>
          <a:r>
            <a:rPr lang="en-US" sz="1200" kern="1200" dirty="0" smtClean="0"/>
            <a:t> types</a:t>
          </a:r>
          <a:endParaRPr lang="en-US" sz="1200" kern="1200" dirty="0"/>
        </a:p>
      </dsp:txBody>
      <dsp:txXfrm>
        <a:off x="4133461" y="1697788"/>
        <a:ext cx="1433302" cy="492914"/>
      </dsp:txXfrm>
    </dsp:sp>
    <dsp:sp modelId="{9C2BC4CB-0B42-4446-AED8-75103CAA9671}">
      <dsp:nvSpPr>
        <dsp:cNvPr id="0" name=""/>
        <dsp:cNvSpPr/>
      </dsp:nvSpPr>
      <dsp:spPr>
        <a:xfrm>
          <a:off x="4118126" y="228658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Simplifies, Clarifies Intent</a:t>
          </a:r>
          <a:endParaRPr lang="en-US" sz="1200" kern="1200" dirty="0"/>
        </a:p>
      </dsp:txBody>
      <dsp:txXfrm>
        <a:off x="4133461" y="2301923"/>
        <a:ext cx="1433302" cy="492914"/>
      </dsp:txXfrm>
    </dsp:sp>
    <dsp:sp modelId="{7F5AB506-B891-214C-AE44-82520A757167}">
      <dsp:nvSpPr>
        <dsp:cNvPr id="0" name=""/>
        <dsp:cNvSpPr/>
      </dsp:nvSpPr>
      <dsp:spPr>
        <a:xfrm>
          <a:off x="4118126" y="2890724"/>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err="1" smtClean="0"/>
            <a:t>Enapsulate</a:t>
          </a:r>
          <a:r>
            <a:rPr lang="en-US" sz="1200" kern="1200" dirty="0" smtClean="0"/>
            <a:t>, Name, and Share </a:t>
          </a:r>
          <a:r>
            <a:rPr lang="en-US" sz="1200" kern="1200" dirty="0" err="1" smtClean="0"/>
            <a:t>config</a:t>
          </a:r>
          <a:endParaRPr lang="en-US" sz="1200" kern="1200" dirty="0"/>
        </a:p>
      </dsp:txBody>
      <dsp:txXfrm>
        <a:off x="4133461" y="2906059"/>
        <a:ext cx="1433302" cy="4929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9ED30-D15F-7B4B-BA4E-00401E6A3FF5}">
      <dsp:nvSpPr>
        <dsp:cNvPr id="0" name=""/>
        <dsp:cNvSpPr/>
      </dsp:nvSpPr>
      <dsp:spPr>
        <a:xfrm>
          <a:off x="703"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Name</a:t>
          </a:r>
          <a:endParaRPr lang="en-US" sz="4400" kern="1200" dirty="0"/>
        </a:p>
      </dsp:txBody>
      <dsp:txXfrm>
        <a:off x="703" y="0"/>
        <a:ext cx="1829965" cy="1078230"/>
      </dsp:txXfrm>
    </dsp:sp>
    <dsp:sp modelId="{8346BAEF-26F3-D947-949D-907B72A95579}">
      <dsp:nvSpPr>
        <dsp:cNvPr id="0" name=""/>
        <dsp:cNvSpPr/>
      </dsp:nvSpPr>
      <dsp:spPr>
        <a:xfrm>
          <a:off x="183700" y="1078537"/>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Runtime </a:t>
          </a:r>
          <a:r>
            <a:rPr lang="en-US" sz="1200" kern="1200" dirty="0" err="1" smtClean="0"/>
            <a:t>Config</a:t>
          </a:r>
          <a:endParaRPr lang="en-US" sz="1200" kern="1200" dirty="0"/>
        </a:p>
      </dsp:txBody>
      <dsp:txXfrm>
        <a:off x="204381" y="1099218"/>
        <a:ext cx="1422610" cy="664734"/>
      </dsp:txXfrm>
    </dsp:sp>
    <dsp:sp modelId="{BB3CB915-8D6F-8247-BEF4-E7F5F9E33119}">
      <dsp:nvSpPr>
        <dsp:cNvPr id="0" name=""/>
        <dsp:cNvSpPr/>
      </dsp:nvSpPr>
      <dsp:spPr>
        <a:xfrm>
          <a:off x="183700" y="1893264"/>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Renaming, Migrating Jobs</a:t>
          </a:r>
          <a:endParaRPr lang="en-US" sz="1200" kern="1200" dirty="0"/>
        </a:p>
      </dsp:txBody>
      <dsp:txXfrm>
        <a:off x="204381" y="1913945"/>
        <a:ext cx="1422610" cy="664734"/>
      </dsp:txXfrm>
    </dsp:sp>
    <dsp:sp modelId="{948FB6B9-C8BB-6543-9EC5-519BA48AE6DC}">
      <dsp:nvSpPr>
        <dsp:cNvPr id="0" name=""/>
        <dsp:cNvSpPr/>
      </dsp:nvSpPr>
      <dsp:spPr>
        <a:xfrm>
          <a:off x="183700" y="2707991"/>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Orphaned Disk </a:t>
          </a:r>
          <a:r>
            <a:rPr lang="en-US" sz="1200" kern="1200" dirty="0" err="1" smtClean="0"/>
            <a:t>mgmt</a:t>
          </a:r>
          <a:endParaRPr lang="en-US" sz="1200" kern="1200" dirty="0"/>
        </a:p>
      </dsp:txBody>
      <dsp:txXfrm>
        <a:off x="204381" y="2728672"/>
        <a:ext cx="1422610" cy="664734"/>
      </dsp:txXfrm>
    </dsp:sp>
    <dsp:sp modelId="{BF28D489-B59F-974A-9EAB-3B66913D86B8}">
      <dsp:nvSpPr>
        <dsp:cNvPr id="0" name=""/>
        <dsp:cNvSpPr/>
      </dsp:nvSpPr>
      <dsp:spPr>
        <a:xfrm>
          <a:off x="1967917"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What</a:t>
          </a:r>
          <a:endParaRPr lang="en-US" sz="4400" kern="1200" dirty="0"/>
        </a:p>
      </dsp:txBody>
      <dsp:txXfrm>
        <a:off x="1967917" y="0"/>
        <a:ext cx="1829965" cy="1078230"/>
      </dsp:txXfrm>
    </dsp:sp>
    <dsp:sp modelId="{8FD3CF28-C4CB-7241-A21A-CD64059781A7}">
      <dsp:nvSpPr>
        <dsp:cNvPr id="0" name=""/>
        <dsp:cNvSpPr/>
      </dsp:nvSpPr>
      <dsp:spPr>
        <a:xfrm>
          <a:off x="2150913" y="1078532"/>
          <a:ext cx="1463972" cy="7163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Add-on </a:t>
          </a:r>
          <a:r>
            <a:rPr lang="en-US" sz="1200" kern="1200" dirty="0" err="1" smtClean="0"/>
            <a:t>config</a:t>
          </a:r>
          <a:r>
            <a:rPr lang="en-US" sz="1200" kern="1200" dirty="0" smtClean="0"/>
            <a:t> for </a:t>
          </a:r>
          <a:r>
            <a:rPr lang="en-US" sz="1200" kern="1200" dirty="0" err="1" smtClean="0"/>
            <a:t>Add’l</a:t>
          </a:r>
          <a:r>
            <a:rPr lang="en-US" sz="1200" kern="1200" dirty="0" smtClean="0"/>
            <a:t> Agents</a:t>
          </a:r>
          <a:br>
            <a:rPr lang="en-US" sz="1200" kern="1200" dirty="0" smtClean="0"/>
          </a:br>
          <a:endParaRPr lang="en-US" sz="1200" kern="1200" dirty="0"/>
        </a:p>
      </dsp:txBody>
      <dsp:txXfrm>
        <a:off x="2171895" y="1099514"/>
        <a:ext cx="1422008" cy="674399"/>
      </dsp:txXfrm>
    </dsp:sp>
    <dsp:sp modelId="{435751C7-8636-7142-9A7A-16AFB011FC98}">
      <dsp:nvSpPr>
        <dsp:cNvPr id="0" name=""/>
        <dsp:cNvSpPr/>
      </dsp:nvSpPr>
      <dsp:spPr>
        <a:xfrm>
          <a:off x="2150913" y="1905105"/>
          <a:ext cx="1463972" cy="7163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Option for changing Instance Groups with AZ feature</a:t>
          </a:r>
          <a:endParaRPr lang="en-US" sz="1200" kern="1200" dirty="0"/>
        </a:p>
      </dsp:txBody>
      <dsp:txXfrm>
        <a:off x="2171895" y="1926087"/>
        <a:ext cx="1422008" cy="674399"/>
      </dsp:txXfrm>
    </dsp:sp>
    <dsp:sp modelId="{ED34BB70-5EE7-3347-974E-1C45A7D14F7F}">
      <dsp:nvSpPr>
        <dsp:cNvPr id="0" name=""/>
        <dsp:cNvSpPr/>
      </dsp:nvSpPr>
      <dsp:spPr>
        <a:xfrm>
          <a:off x="2150913" y="2731678"/>
          <a:ext cx="1463972" cy="6824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Manage Persistent disks after VM is destroyed.</a:t>
          </a:r>
        </a:p>
      </dsp:txBody>
      <dsp:txXfrm>
        <a:off x="2170900" y="2751665"/>
        <a:ext cx="1423998" cy="642440"/>
      </dsp:txXfrm>
    </dsp:sp>
    <dsp:sp modelId="{68E64D97-7D49-1248-A967-83F5A5CCB8C3}">
      <dsp:nvSpPr>
        <dsp:cNvPr id="0" name=""/>
        <dsp:cNvSpPr/>
      </dsp:nvSpPr>
      <dsp:spPr>
        <a:xfrm>
          <a:off x="3935130"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Why</a:t>
          </a:r>
          <a:endParaRPr lang="en-US" sz="4400" kern="1200" dirty="0"/>
        </a:p>
      </dsp:txBody>
      <dsp:txXfrm>
        <a:off x="3935130" y="0"/>
        <a:ext cx="1829965" cy="1078230"/>
      </dsp:txXfrm>
    </dsp:sp>
    <dsp:sp modelId="{6C47B5A6-DC27-3449-A865-0DF505072546}">
      <dsp:nvSpPr>
        <dsp:cNvPr id="0" name=""/>
        <dsp:cNvSpPr/>
      </dsp:nvSpPr>
      <dsp:spPr>
        <a:xfrm>
          <a:off x="4118126" y="1078537"/>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Incremental Path for enhancing VMs</a:t>
          </a:r>
          <a:endParaRPr lang="en-US" sz="1200" kern="1200" dirty="0"/>
        </a:p>
      </dsp:txBody>
      <dsp:txXfrm>
        <a:off x="4138807" y="1099218"/>
        <a:ext cx="1422610" cy="664734"/>
      </dsp:txXfrm>
    </dsp:sp>
    <dsp:sp modelId="{378AC450-CA34-EB44-8BF5-B7A20FA2E081}">
      <dsp:nvSpPr>
        <dsp:cNvPr id="0" name=""/>
        <dsp:cNvSpPr/>
      </dsp:nvSpPr>
      <dsp:spPr>
        <a:xfrm>
          <a:off x="4118126" y="1893264"/>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a:t>
          </a:r>
          <a:endParaRPr lang="en-US" sz="1200" kern="1200" dirty="0"/>
        </a:p>
      </dsp:txBody>
      <dsp:txXfrm>
        <a:off x="4138807" y="1913945"/>
        <a:ext cx="1422610" cy="664734"/>
      </dsp:txXfrm>
    </dsp:sp>
    <dsp:sp modelId="{9C2BC4CB-0B42-4446-AED8-75103CAA9671}">
      <dsp:nvSpPr>
        <dsp:cNvPr id="0" name=""/>
        <dsp:cNvSpPr/>
      </dsp:nvSpPr>
      <dsp:spPr>
        <a:xfrm>
          <a:off x="4118126" y="2707991"/>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Disk can be reused or data migrated</a:t>
          </a:r>
          <a:endParaRPr lang="en-US" sz="1200" kern="1200" dirty="0"/>
        </a:p>
      </dsp:txBody>
      <dsp:txXfrm>
        <a:off x="4138807" y="2728672"/>
        <a:ext cx="1422610" cy="66473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5107845"/>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20</a:t>
            </a:fld>
            <a:endParaRPr lang="en-US">
              <a:solidFill>
                <a:prstClr val="black"/>
              </a:solidFill>
              <a:latin typeface="Calibri"/>
            </a:endParaRPr>
          </a:p>
        </p:txBody>
      </p:sp>
    </p:spTree>
    <p:extLst>
      <p:ext uri="{BB962C8B-B14F-4D97-AF65-F5344CB8AC3E}">
        <p14:creationId xmlns:p14="http://schemas.microsoft.com/office/powerpoint/2010/main" val="3643012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Cambria"/>
                <a:ea typeface="ＭＳ 明朝"/>
                <a:cs typeface="Times New Roman"/>
              </a:rPr>
              <a:t>In many organizations, provisioning of data and messaging services for applications can take weeks, if not months because of the number of teams, administrators and exchange of credentials involved. We are striving to address this problem by providing a common model for services deployment via Pivotal Cloud Foundry that developers can easily find and their applications bind to – and scale those services as needed.</a:t>
            </a:r>
          </a:p>
          <a:p>
            <a:pPr defTabSz="461543">
              <a:defRPr/>
            </a:pPr>
            <a:endParaRPr lang="en-US" dirty="0" smtClean="0"/>
          </a:p>
          <a:p>
            <a:pPr defTabSz="461543">
              <a:defRPr/>
            </a:pPr>
            <a:r>
              <a:rPr lang="en-US" dirty="0" smtClean="0"/>
              <a:t>PCF Services allow administrators to provide pre-defined database and middleware services, and this gives developers the ability to rapidly deploy a software product from a menu of options without the typical slow and manual provisioning process. This is also done in a consistent and supportable way. PCF Services are managed and operated ‘as a Service,’ and this means they are automatically configured upon request. The provisioning process also incorporates full lifecycle management support, like software updates and patching.</a:t>
            </a:r>
          </a:p>
          <a:p>
            <a:endParaRPr lang="en-US" dirty="0" smtClean="0"/>
          </a:p>
          <a:p>
            <a:r>
              <a:rPr lang="en-US" dirty="0" smtClean="0"/>
              <a:t>This automation removes the overhead from developers, who are often saddled with service configuration responsibility. It makes administrators’ lives easier and addresses security risks by standardizing how services are configured and used.</a:t>
            </a:r>
          </a:p>
          <a:p>
            <a:endParaRPr lang="en-US" dirty="0" smtClean="0"/>
          </a:p>
          <a:p>
            <a:pPr marL="285725" indent="-285725" defTabSz="457158">
              <a:buFont typeface="Arial"/>
              <a:buChar char="•"/>
              <a:defRPr/>
            </a:pPr>
            <a:endParaRPr lang="en-US" dirty="0" smtClean="0"/>
          </a:p>
          <a:p>
            <a:pPr marL="0" indent="0" defTabSz="457158">
              <a:buFont typeface="Arial"/>
              <a:buNone/>
              <a:defRPr/>
            </a:pPr>
            <a:r>
              <a:rPr lang="en-US" b="1" dirty="0" smtClean="0"/>
              <a:t>Transition</a:t>
            </a:r>
            <a:r>
              <a:rPr lang="en-US" dirty="0" smtClean="0"/>
              <a:t>: An important thing to point out is the</a:t>
            </a:r>
            <a:r>
              <a:rPr lang="en-US" baseline="0" dirty="0" smtClean="0"/>
              <a:t> fact that </a:t>
            </a:r>
            <a:r>
              <a:rPr lang="en-US" dirty="0" smtClean="0"/>
              <a:t>MySQL and</a:t>
            </a:r>
            <a:r>
              <a:rPr lang="en-US" baseline="0" dirty="0" smtClean="0"/>
              <a:t> the others </a:t>
            </a:r>
            <a:r>
              <a:rPr lang="en-US" dirty="0" smtClean="0"/>
              <a:t>Pivotal Services are enterprise</a:t>
            </a:r>
            <a:r>
              <a:rPr lang="en-US" baseline="0" dirty="0" smtClean="0"/>
              <a:t> ready, what do we mean by that?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21</a:t>
            </a:fld>
            <a:endParaRPr lang="en-US">
              <a:solidFill>
                <a:prstClr val="black"/>
              </a:solidFill>
              <a:latin typeface="Calibri"/>
            </a:endParaRPr>
          </a:p>
        </p:txBody>
      </p:sp>
    </p:spTree>
    <p:extLst>
      <p:ext uri="{BB962C8B-B14F-4D97-AF65-F5344CB8AC3E}">
        <p14:creationId xmlns:p14="http://schemas.microsoft.com/office/powerpoint/2010/main" val="2899231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2279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sz="1200" dirty="0" smtClean="0">
                <a:solidFill>
                  <a:srgbClr val="222222"/>
                </a:solidFill>
              </a:rPr>
              <a:t>Each service should offer some form of redundancy in the event of a component failure</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2. </a:t>
            </a:r>
            <a:r>
              <a:rPr lang="en-US" sz="1200" dirty="0" smtClean="0">
                <a:solidFill>
                  <a:srgbClr val="222222"/>
                </a:solidFill>
              </a:rPr>
              <a:t>Support for a service to be deployed across multiple availability zones</a:t>
            </a:r>
          </a:p>
          <a:p>
            <a:endParaRPr lang="en-US" dirty="0" smtClean="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22</a:t>
            </a:fld>
            <a:endParaRPr lang="en-US">
              <a:solidFill>
                <a:prstClr val="black"/>
              </a:solidFill>
              <a:latin typeface="Calibri"/>
            </a:endParaRPr>
          </a:p>
        </p:txBody>
      </p:sp>
    </p:spTree>
    <p:extLst>
      <p:ext uri="{BB962C8B-B14F-4D97-AF65-F5344CB8AC3E}">
        <p14:creationId xmlns:p14="http://schemas.microsoft.com/office/powerpoint/2010/main" val="2982058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23</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25" lvl="1" indent="-285725" defTabSz="457158">
              <a:buFont typeface="Arial"/>
              <a:buChar char="•"/>
              <a:defRPr/>
            </a:pPr>
            <a:r>
              <a:rPr lang="en-US" dirty="0" smtClean="0"/>
              <a:t>Deployed with a multi-node cluster; </a:t>
            </a:r>
            <a:r>
              <a:rPr lang="en-US" sz="1100" dirty="0" smtClean="0"/>
              <a:t>Balanced across Availability zones</a:t>
            </a:r>
            <a:endParaRPr lang="en-US" dirty="0" smtClean="0">
              <a:solidFill>
                <a:srgbClr val="4D4D4D"/>
              </a:solidFill>
            </a:endParaRPr>
          </a:p>
          <a:p>
            <a:pPr marL="285725" indent="-285725">
              <a:buFont typeface="Arial"/>
              <a:buChar char="•"/>
            </a:pPr>
            <a:r>
              <a:rPr lang="en-US" dirty="0" smtClean="0"/>
              <a:t>Highly Available</a:t>
            </a:r>
          </a:p>
          <a:p>
            <a:pPr marL="285725" indent="-285725">
              <a:buFont typeface="Arial"/>
              <a:buChar char="•"/>
            </a:pPr>
            <a:r>
              <a:rPr lang="en-US" dirty="0" smtClean="0"/>
              <a:t>Data replication</a:t>
            </a:r>
          </a:p>
          <a:p>
            <a:pPr marL="285725" indent="-285725">
              <a:buFont typeface="Arial"/>
              <a:buChar char="•"/>
            </a:pPr>
            <a:r>
              <a:rPr lang="en-US" dirty="0" smtClean="0"/>
              <a:t>Failover functionality</a:t>
            </a:r>
          </a:p>
          <a:p>
            <a:pPr marL="285725" indent="-285725">
              <a:buFont typeface="Arial"/>
              <a:buChar char="•"/>
            </a:pPr>
            <a:r>
              <a:rPr lang="en-US" dirty="0" smtClean="0"/>
              <a:t>Customizable plans</a:t>
            </a:r>
          </a:p>
          <a:p>
            <a:pPr marL="285725" indent="-285725" defTabSz="457158">
              <a:buFont typeface="Arial"/>
              <a:buChar char="•"/>
              <a:defRPr/>
            </a:pPr>
            <a:r>
              <a:rPr lang="en-US" dirty="0" smtClean="0"/>
              <a:t>Secure - Different credentials to each application, operators</a:t>
            </a:r>
            <a:r>
              <a:rPr lang="en-US" baseline="0" dirty="0" smtClean="0"/>
              <a:t> </a:t>
            </a:r>
            <a:r>
              <a:rPr lang="en-US" dirty="0" smtClean="0"/>
              <a:t>can revoke access selectively!</a:t>
            </a:r>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24</a:t>
            </a:fld>
            <a:endParaRPr lang="en-US">
              <a:solidFill>
                <a:prstClr val="black"/>
              </a:solidFill>
              <a:latin typeface="Calibri"/>
            </a:endParaRPr>
          </a:p>
        </p:txBody>
      </p:sp>
    </p:spTree>
    <p:extLst>
      <p:ext uri="{BB962C8B-B14F-4D97-AF65-F5344CB8AC3E}">
        <p14:creationId xmlns:p14="http://schemas.microsoft.com/office/powerpoint/2010/main" val="29820589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 of the great things about Pivotal Cloud Foundry® (PCF) is how easy it is for 3rd parties to add in new capabilities. In particular, by using the Operations Manager to easily import, install and expose new services to users of the platform.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What: </a:t>
            </a:r>
            <a:r>
              <a:rPr lang="en-US" dirty="0" smtClean="0"/>
              <a:t>What these services are, are tiles that you can easily import into the Ops Manager and implement new services within PCF that are provided by our third party partners. These are other products that are developed by other people, but can be deployed in and managed by Cloud Foundry under the control of the Ops Manager.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Why</a:t>
            </a:r>
            <a:r>
              <a:rPr lang="en-US" dirty="0" smtClean="0"/>
              <a:t>: Why would you want to do this? This means that you can easily implement these new services in your environment, you can run them on a variety of platforms depending on the particular service itself, and you can still get commercial support from those providers. They’re providing a different way to deliver their product to you and to your developers and operations teams, an easy way to consume from the PCF console.</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25</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3 way to get your own services in PCF</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Service broker - A service broker is a set of 5 REST endpoints that implement the lifecycle of developers interacting with a service.   A service broker can run on PCF, or anywhere else, and it’s URL is registered with PCF.  Most customers create service brokers for existing enterprise services that are managed externally but are used by many applications, like an Oracle database or a message broker.  Most PCF products also create a service broker as part of the installation.  Note that service brokers do not act as a proxy between an application and the service.  All application and service communication is direct via the native protocol (JDBC, JMS, etc.). </a:t>
            </a:r>
          </a:p>
          <a:p>
            <a:endParaRPr lang="en-US" dirty="0" smtClean="0"/>
          </a:p>
          <a:p>
            <a:endParaRPr lang="en-US" dirty="0" smtClean="0"/>
          </a:p>
          <a:p>
            <a:r>
              <a:rPr lang="en-US" dirty="0" smtClean="0"/>
              <a:t>2. Note that most PCF products ultimately expose themselves as services in Elastic Runtime, but this is not always the case (ex. Ops Metrics).</a:t>
            </a:r>
          </a:p>
          <a:p>
            <a:endParaRPr lang="en-US" dirty="0" smtClean="0"/>
          </a:p>
          <a:p>
            <a:endParaRPr lang="en-US" dirty="0" smtClean="0"/>
          </a:p>
          <a:p>
            <a:r>
              <a:rPr lang="en-US" dirty="0" smtClean="0"/>
              <a:t>3. </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26</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0"/>
              </a:spcBef>
              <a:buClr>
                <a:schemeClr val="lt2"/>
              </a:buClr>
              <a:buSzPct val="110000"/>
              <a:buFont typeface="Arial"/>
              <a:buNone/>
            </a:pPr>
            <a:r>
              <a:rPr lang="en-US" sz="1000" b="1" dirty="0" smtClean="0">
                <a:solidFill>
                  <a:srgbClr val="222222"/>
                </a:solidFill>
              </a:rPr>
              <a:t>How does this approach work?</a:t>
            </a:r>
          </a:p>
          <a:p>
            <a:pPr marL="457200" indent="-228600">
              <a:lnSpc>
                <a:spcPct val="115000"/>
              </a:lnSpc>
              <a:spcBef>
                <a:spcPts val="0"/>
              </a:spcBef>
              <a:buClr>
                <a:srgbClr val="222222"/>
              </a:buClr>
              <a:buSzPct val="100000"/>
            </a:pPr>
            <a:r>
              <a:rPr lang="en-US" sz="1000" dirty="0" smtClean="0">
                <a:solidFill>
                  <a:srgbClr val="222222"/>
                </a:solidFill>
              </a:rPr>
              <a:t>Write a service broker that is deployed to PCF (either as a VM or the runtime)</a:t>
            </a:r>
          </a:p>
          <a:p>
            <a:pPr marL="457200" indent="-228600">
              <a:lnSpc>
                <a:spcPct val="115000"/>
              </a:lnSpc>
              <a:spcBef>
                <a:spcPts val="0"/>
              </a:spcBef>
              <a:buClr>
                <a:srgbClr val="222222"/>
              </a:buClr>
              <a:buSzPct val="100000"/>
            </a:pPr>
            <a:r>
              <a:rPr lang="en-US" sz="1000" dirty="0" smtClean="0">
                <a:solidFill>
                  <a:srgbClr val="222222"/>
                </a:solidFill>
              </a:rPr>
              <a:t>Integrates with the external service</a:t>
            </a:r>
          </a:p>
          <a:p>
            <a:pPr>
              <a:lnSpc>
                <a:spcPct val="115000"/>
              </a:lnSpc>
              <a:spcBef>
                <a:spcPts val="0"/>
              </a:spcBef>
              <a:buFont typeface="Arial"/>
              <a:buNone/>
            </a:pPr>
            <a:endParaRPr lang="en-US" sz="1000" dirty="0" smtClean="0">
              <a:solidFill>
                <a:srgbClr val="222222"/>
              </a:solidFill>
            </a:endParaRPr>
          </a:p>
          <a:p>
            <a:pPr>
              <a:lnSpc>
                <a:spcPct val="115000"/>
              </a:lnSpc>
              <a:spcBef>
                <a:spcPts val="0"/>
              </a:spcBef>
              <a:buFont typeface="Arial"/>
              <a:buNone/>
            </a:pPr>
            <a:r>
              <a:rPr lang="en-US" sz="1000" b="1" dirty="0" smtClean="0">
                <a:solidFill>
                  <a:srgbClr val="222222"/>
                </a:solidFill>
              </a:rPr>
              <a:t>What services is this approach suitable for?</a:t>
            </a:r>
          </a:p>
          <a:p>
            <a:pPr marL="457200" indent="-228600">
              <a:lnSpc>
                <a:spcPct val="115000"/>
              </a:lnSpc>
              <a:spcBef>
                <a:spcPts val="0"/>
              </a:spcBef>
              <a:buClr>
                <a:srgbClr val="222222"/>
              </a:buClr>
              <a:buSzPct val="100000"/>
            </a:pPr>
            <a:r>
              <a:rPr lang="en-US" sz="1000" dirty="0" smtClean="0">
                <a:solidFill>
                  <a:srgbClr val="222222"/>
                </a:solidFill>
              </a:rPr>
              <a:t>Integrating with externally hosted </a:t>
            </a:r>
            <a:r>
              <a:rPr lang="en-US" sz="1000" dirty="0" err="1" smtClean="0">
                <a:solidFill>
                  <a:srgbClr val="222222"/>
                </a:solidFill>
              </a:rPr>
              <a:t>SaaS</a:t>
            </a:r>
            <a:r>
              <a:rPr lang="en-US" sz="1000" dirty="0" smtClean="0">
                <a:solidFill>
                  <a:srgbClr val="222222"/>
                </a:solidFill>
              </a:rPr>
              <a:t> products (such as AWS)</a:t>
            </a:r>
          </a:p>
          <a:p>
            <a:pPr marL="457200" indent="-228600">
              <a:lnSpc>
                <a:spcPct val="115000"/>
              </a:lnSpc>
              <a:spcBef>
                <a:spcPts val="0"/>
              </a:spcBef>
              <a:buClr>
                <a:srgbClr val="222222"/>
              </a:buClr>
              <a:buSzPct val="100000"/>
            </a:pPr>
            <a:r>
              <a:rPr lang="en-US" sz="1000" dirty="0" smtClean="0">
                <a:solidFill>
                  <a:srgbClr val="222222"/>
                </a:solidFill>
              </a:rPr>
              <a:t>Integrating with on-premise but external to PCF solutions (such as a legacy database)</a:t>
            </a:r>
          </a:p>
          <a:p>
            <a:pPr>
              <a:lnSpc>
                <a:spcPct val="115000"/>
              </a:lnSpc>
              <a:spcBef>
                <a:spcPts val="0"/>
              </a:spcBef>
              <a:buFont typeface="Arial"/>
              <a:buNone/>
            </a:pPr>
            <a:endParaRPr lang="en-US" sz="1000" dirty="0" smtClean="0">
              <a:solidFill>
                <a:srgbClr val="222222"/>
              </a:solidFill>
            </a:endParaRPr>
          </a:p>
          <a:p>
            <a:pPr>
              <a:lnSpc>
                <a:spcPct val="115000"/>
              </a:lnSpc>
              <a:spcBef>
                <a:spcPts val="0"/>
              </a:spcBef>
              <a:buFont typeface="Arial"/>
              <a:buNone/>
            </a:pPr>
            <a:r>
              <a:rPr lang="en-US" sz="1000" b="1" dirty="0" smtClean="0">
                <a:solidFill>
                  <a:srgbClr val="222222"/>
                </a:solidFill>
              </a:rPr>
              <a:t>Decision criteria to use this approach?</a:t>
            </a:r>
          </a:p>
          <a:p>
            <a:pPr marL="457200" indent="-228600">
              <a:lnSpc>
                <a:spcPct val="115000"/>
              </a:lnSpc>
              <a:spcBef>
                <a:spcPts val="0"/>
              </a:spcBef>
              <a:buClr>
                <a:srgbClr val="222222"/>
              </a:buClr>
              <a:buSzPct val="100000"/>
            </a:pPr>
            <a:r>
              <a:rPr lang="en-US" sz="1000" dirty="0" smtClean="0">
                <a:solidFill>
                  <a:srgbClr val="222222"/>
                </a:solidFill>
              </a:rPr>
              <a:t>There is no on-premise deployable solution!</a:t>
            </a:r>
          </a:p>
          <a:p>
            <a:pPr marL="457200" indent="-228600">
              <a:lnSpc>
                <a:spcPct val="115000"/>
              </a:lnSpc>
              <a:spcBef>
                <a:spcPts val="0"/>
              </a:spcBef>
              <a:buClr>
                <a:srgbClr val="222222"/>
              </a:buClr>
              <a:buSzPct val="100000"/>
            </a:pPr>
            <a:r>
              <a:rPr lang="en-US" sz="1000" dirty="0" smtClean="0">
                <a:solidFill>
                  <a:srgbClr val="222222"/>
                </a:solidFill>
              </a:rPr>
              <a:t>This is a simpler first implementation</a:t>
            </a:r>
          </a:p>
          <a:p>
            <a:pPr marL="457200" indent="-228600">
              <a:lnSpc>
                <a:spcPct val="115000"/>
              </a:lnSpc>
              <a:spcBef>
                <a:spcPts val="0"/>
              </a:spcBef>
              <a:buClr>
                <a:srgbClr val="222222"/>
              </a:buClr>
              <a:buSzPct val="100000"/>
            </a:pPr>
            <a:r>
              <a:rPr lang="en-US" sz="1000" dirty="0" smtClean="0">
                <a:solidFill>
                  <a:srgbClr val="222222"/>
                </a:solidFill>
              </a:rPr>
              <a:t>The service has a comprehensive and reliable API</a:t>
            </a:r>
          </a:p>
          <a:p>
            <a:pPr marL="457200" indent="-228600">
              <a:lnSpc>
                <a:spcPct val="115000"/>
              </a:lnSpc>
              <a:spcBef>
                <a:spcPts val="0"/>
              </a:spcBef>
              <a:buClr>
                <a:srgbClr val="222222"/>
              </a:buClr>
              <a:buSzPct val="100000"/>
            </a:pPr>
            <a:r>
              <a:rPr lang="en-US" sz="1000" dirty="0" smtClean="0">
                <a:solidFill>
                  <a:srgbClr val="222222"/>
                </a:solidFill>
              </a:rPr>
              <a:t>The service is operationally immature or complex to automate with BOSH</a:t>
            </a:r>
          </a:p>
          <a:p>
            <a:pPr>
              <a:lnSpc>
                <a:spcPct val="115000"/>
              </a:lnSpc>
              <a:spcBef>
                <a:spcPts val="0"/>
              </a:spcBef>
              <a:buFont typeface="Arial"/>
              <a:buNone/>
            </a:pPr>
            <a:endParaRPr lang="en-US" sz="1000" dirty="0" smtClean="0">
              <a:solidFill>
                <a:srgbClr val="222222"/>
              </a:solidFill>
            </a:endParaRPr>
          </a:p>
          <a:p>
            <a:pPr>
              <a:lnSpc>
                <a:spcPct val="115000"/>
              </a:lnSpc>
              <a:spcBef>
                <a:spcPts val="0"/>
              </a:spcBef>
              <a:buClr>
                <a:schemeClr val="lt2"/>
              </a:buClr>
              <a:buSzPct val="110000"/>
              <a:buFont typeface="Arial"/>
              <a:buNone/>
            </a:pPr>
            <a:r>
              <a:rPr lang="en-US" sz="1000" b="1" dirty="0" smtClean="0">
                <a:solidFill>
                  <a:srgbClr val="222222"/>
                </a:solidFill>
              </a:rPr>
              <a:t>Why use this approach?</a:t>
            </a:r>
          </a:p>
          <a:p>
            <a:pPr marL="457200" indent="-228600">
              <a:lnSpc>
                <a:spcPct val="115000"/>
              </a:lnSpc>
              <a:spcBef>
                <a:spcPts val="0"/>
              </a:spcBef>
              <a:buClr>
                <a:srgbClr val="222222"/>
              </a:buClr>
              <a:buSzPct val="120000"/>
            </a:pPr>
            <a:r>
              <a:rPr lang="en-US" sz="1000" dirty="0" smtClean="0">
                <a:solidFill>
                  <a:srgbClr val="222222"/>
                </a:solidFill>
              </a:rPr>
              <a:t>Leverages the power of the Services API</a:t>
            </a:r>
          </a:p>
          <a:p>
            <a:pPr marL="457200" indent="-228600">
              <a:lnSpc>
                <a:spcPct val="115000"/>
              </a:lnSpc>
              <a:spcBef>
                <a:spcPts val="0"/>
              </a:spcBef>
              <a:buClr>
                <a:srgbClr val="222222"/>
              </a:buClr>
              <a:buSzPct val="100000"/>
            </a:pPr>
            <a:r>
              <a:rPr lang="en-US" sz="1000" dirty="0" smtClean="0">
                <a:solidFill>
                  <a:srgbClr val="222222"/>
                </a:solidFill>
              </a:rPr>
              <a:t>Integrates the external services into PCF, giving a seamless experience for application developers</a:t>
            </a:r>
          </a:p>
          <a:p>
            <a:pPr marL="457200" indent="-228600">
              <a:lnSpc>
                <a:spcPct val="115000"/>
              </a:lnSpc>
              <a:spcBef>
                <a:spcPts val="0"/>
              </a:spcBef>
              <a:buClr>
                <a:srgbClr val="222222"/>
              </a:buClr>
              <a:buSzPct val="100000"/>
            </a:pPr>
            <a:r>
              <a:rPr lang="en-US" sz="1000" dirty="0" smtClean="0">
                <a:solidFill>
                  <a:srgbClr val="222222"/>
                </a:solidFill>
              </a:rPr>
              <a:t>It’s treated as a Product</a:t>
            </a:r>
          </a:p>
          <a:p>
            <a:pPr marL="914400" lvl="1" indent="-228600">
              <a:lnSpc>
                <a:spcPct val="115000"/>
              </a:lnSpc>
              <a:spcBef>
                <a:spcPts val="0"/>
              </a:spcBef>
              <a:buClr>
                <a:srgbClr val="222222"/>
              </a:buClr>
              <a:buSzPct val="100000"/>
            </a:pPr>
            <a:r>
              <a:rPr lang="en-US" sz="1000" dirty="0" smtClean="0">
                <a:solidFill>
                  <a:srgbClr val="222222"/>
                </a:solidFill>
              </a:rPr>
              <a:t>Which ensures quality, maintenance, support.</a:t>
            </a:r>
          </a:p>
          <a:p>
            <a:pPr marL="914400" lvl="1" indent="-228600">
              <a:lnSpc>
                <a:spcPct val="115000"/>
              </a:lnSpc>
              <a:spcBef>
                <a:spcPts val="0"/>
              </a:spcBef>
              <a:buClr>
                <a:srgbClr val="222222"/>
              </a:buClr>
              <a:buSzPct val="100000"/>
            </a:pPr>
            <a:r>
              <a:rPr lang="en-US" sz="1000" dirty="0" smtClean="0">
                <a:solidFill>
                  <a:srgbClr val="222222"/>
                </a:solidFill>
              </a:rPr>
              <a:t>It’s a real thing</a:t>
            </a:r>
          </a:p>
          <a:p>
            <a:pPr>
              <a:lnSpc>
                <a:spcPct val="115000"/>
              </a:lnSpc>
              <a:spcBef>
                <a:spcPts val="0"/>
              </a:spcBef>
              <a:buFont typeface="Arial"/>
              <a:buNone/>
            </a:pPr>
            <a:endParaRPr lang="en-US" sz="1200" dirty="0" smtClean="0">
              <a:solidFill>
                <a:srgbClr val="222222"/>
              </a:solidFill>
            </a:endParaRP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27</a:t>
            </a:fld>
            <a:endParaRPr lang="en-US"/>
          </a:p>
        </p:txBody>
      </p:sp>
    </p:spTree>
    <p:extLst>
      <p:ext uri="{BB962C8B-B14F-4D97-AF65-F5344CB8AC3E}">
        <p14:creationId xmlns:p14="http://schemas.microsoft.com/office/powerpoint/2010/main" val="3971282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5 REST endpoints that are exposed are:</a:t>
            </a:r>
          </a:p>
          <a:p>
            <a:endParaRPr lang="en-US" dirty="0" smtClean="0"/>
          </a:p>
          <a:p>
            <a:pPr marL="171450" indent="-171450">
              <a:buFont typeface="Arial"/>
              <a:buChar char="•"/>
            </a:pPr>
            <a:r>
              <a:rPr lang="en-US" dirty="0" smtClean="0"/>
              <a:t>Catalog - The catalog method is intended to get information about the service, such as a description of the service and different plans available.  The catalog method is what gets displayed in the Elastic Runtime marketplace.</a:t>
            </a:r>
          </a:p>
          <a:p>
            <a:pPr marL="171450" indent="-171450">
              <a:buFont typeface="Arial"/>
              <a:buChar char="•"/>
            </a:pPr>
            <a:r>
              <a:rPr lang="en-US" dirty="0" smtClean="0"/>
              <a:t>Create - The create method should create resources in the service.  Those resources may be a new database or schema in a database, a new queue in a message broker, or a folder structure in a </a:t>
            </a:r>
            <a:r>
              <a:rPr lang="en-US" dirty="0" err="1" smtClean="0"/>
              <a:t>filesystem</a:t>
            </a:r>
            <a:r>
              <a:rPr lang="en-US" dirty="0" smtClean="0"/>
              <a:t> service.  The create method will typically create new credentials for the service instance as well.</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Bind - The bind method is invoked when an application binds to a service, and is responsible for returning connection information such as a URL or credentials to PCF.  PCF then injects that information into the application via an environment variable called VCAP_SERVICES.  This is similar to binding to a user-provided service</a:t>
            </a:r>
            <a:r>
              <a:rPr lang="en-US" b="1" dirty="0" smtClean="0"/>
              <a:t>. Best</a:t>
            </a:r>
            <a:r>
              <a:rPr lang="en-US" b="1" baseline="0" dirty="0" smtClean="0"/>
              <a:t> practice</a:t>
            </a:r>
            <a:r>
              <a:rPr lang="en-US" dirty="0" smtClean="0"/>
              <a:t>: Each binding is represented by its own credentials</a:t>
            </a:r>
          </a:p>
          <a:p>
            <a:pPr marL="0" indent="0">
              <a:buFont typeface="Arial"/>
              <a:buNone/>
            </a:pPr>
            <a:endParaRPr lang="en-US" dirty="0" smtClean="0"/>
          </a:p>
          <a:p>
            <a:pPr marL="171450" indent="-171450">
              <a:buFont typeface="Arial"/>
              <a:buChar char="•"/>
            </a:pPr>
            <a:r>
              <a:rPr lang="en-US" dirty="0" smtClean="0"/>
              <a:t>Unbind - Unbinding tells the service broker to clean up any resources created during binding.  Typically it will disallow access to the service.</a:t>
            </a:r>
          </a:p>
          <a:p>
            <a:pPr marL="171450" indent="-171450">
              <a:buFont typeface="Arial"/>
              <a:buChar char="•"/>
            </a:pPr>
            <a:r>
              <a:rPr lang="en-US" dirty="0" smtClean="0"/>
              <a:t>Delete - The delete method should clean up any resources created by the create method, such as deleting a database or schema that was created.</a:t>
            </a:r>
          </a:p>
          <a:p>
            <a:pPr marL="0" indent="0">
              <a:buFont typeface="Arial"/>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28</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29</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30</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31</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An application runs in a </a:t>
            </a:r>
            <a:r>
              <a:rPr lang="en-US" sz="1200" b="1" dirty="0" smtClean="0"/>
              <a:t>DEA, </a:t>
            </a:r>
            <a:r>
              <a:rPr lang="en-US" sz="1200" b="0" dirty="0" smtClean="0"/>
              <a:t>which is a droplet execution agent</a:t>
            </a:r>
            <a:r>
              <a:rPr lang="en-US" sz="1200" b="1" dirty="0" smtClean="0"/>
              <a:t>. </a:t>
            </a:r>
            <a:r>
              <a:rPr lang="en-US" sz="1200" dirty="0" smtClean="0"/>
              <a:t>The</a:t>
            </a:r>
            <a:r>
              <a:rPr lang="en-US" sz="1200" b="1" dirty="0" smtClean="0"/>
              <a:t> Cloud Controller </a:t>
            </a:r>
            <a:r>
              <a:rPr lang="en-US" sz="1200" dirty="0" smtClean="0"/>
              <a:t>orchestrates the routing and lifecycle of all DEAs in the pool. </a:t>
            </a:r>
            <a:r>
              <a:rPr lang="en-US" sz="1200" b="1" dirty="0" smtClean="0"/>
              <a:t>Routers</a:t>
            </a:r>
            <a:r>
              <a:rPr lang="en-US" sz="1200" dirty="0" smtClean="0"/>
              <a:t> manage application traffic. </a:t>
            </a:r>
            <a:r>
              <a:rPr lang="en-US" sz="1200" b="1" dirty="0" smtClean="0"/>
              <a:t>Health Manager </a:t>
            </a:r>
            <a:r>
              <a:rPr lang="en-US" sz="1200" dirty="0" smtClean="0"/>
              <a:t>reports mismatched application states to the CC. A </a:t>
            </a:r>
            <a:r>
              <a:rPr lang="en-US" sz="1200" b="1" dirty="0" smtClean="0"/>
              <a:t>service</a:t>
            </a:r>
            <a:r>
              <a:rPr lang="en-US" sz="1200" dirty="0" smtClean="0"/>
              <a:t> </a:t>
            </a:r>
            <a:r>
              <a:rPr lang="en-US" sz="1200" b="1" dirty="0" smtClean="0"/>
              <a:t>gateway</a:t>
            </a:r>
            <a:r>
              <a:rPr lang="en-US" sz="1200" dirty="0" smtClean="0"/>
              <a:t> provides an interface for services (native or external). A </a:t>
            </a:r>
            <a:r>
              <a:rPr lang="en-US" sz="1200" b="1" dirty="0" smtClean="0"/>
              <a:t>messaging</a:t>
            </a:r>
            <a:r>
              <a:rPr lang="en-US" sz="1200" dirty="0" smtClean="0"/>
              <a:t> bus manages all system communication. Apps are accessed directly through the router while web and CLI clients (e.g., </a:t>
            </a:r>
            <a:r>
              <a:rPr lang="en-US" sz="1200" dirty="0" err="1" smtClean="0"/>
              <a:t>vmc</a:t>
            </a:r>
            <a:r>
              <a:rPr lang="en-US" sz="1200" dirty="0" smtClean="0"/>
              <a:t>, STS) access Cloud Controller via </a:t>
            </a:r>
            <a:r>
              <a:rPr lang="en-US" sz="1200" dirty="0" err="1" smtClean="0"/>
              <a:t>RESTful</a:t>
            </a:r>
            <a:r>
              <a:rPr lang="en-US" sz="1200" dirty="0" smtClean="0"/>
              <a:t> services.</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32</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 of the great things about Pivotal Cloud Foundry® (PCF) is how easy it is for 3rd parties to add in new capabilities. In particular, by using the Operations Manager to easily import, install and expose new services to users of the platform.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What: </a:t>
            </a:r>
            <a:r>
              <a:rPr lang="en-US" dirty="0" smtClean="0"/>
              <a:t>What these services are, are tiles that you can easily import into the Ops Manager and implement new services within PCF that are provided by our third party partners. These are other products that are developed by other people, but can be deployed in and managed by Cloud Foundry under the control of the Ops Manager.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Why</a:t>
            </a:r>
            <a:r>
              <a:rPr lang="en-US" dirty="0" smtClean="0"/>
              <a:t>: Why would you want to do this? This means that you can easily implement these new services in your environment, you can run them on a variety of platforms depending on the particular service itself, and you can still get commercial support from those providers. They’re providing a different way to deliver their product to you and to your developers and operations teams, an easy way to consume from the PCF console.</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33</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34</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35</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36</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37</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38</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39</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 name="Shape 14"/>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5" name="Shape 15"/>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3" name="Shape 83"/>
          <p:cNvSpPr txBox="1">
            <a:spLocks noGrp="1"/>
          </p:cNvSpPr>
          <p:nvPr>
            <p:ph type="body" idx="1"/>
          </p:nvPr>
        </p:nvSpPr>
        <p:spPr>
          <a:xfrm>
            <a:off x="457200" y="1151334"/>
            <a:ext cx="4040187" cy="7535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4" name="Shape 84"/>
          <p:cNvSpPr txBox="1">
            <a:spLocks noGrp="1"/>
          </p:cNvSpPr>
          <p:nvPr>
            <p:ph type="body" idx="2"/>
          </p:nvPr>
        </p:nvSpPr>
        <p:spPr>
          <a:xfrm>
            <a:off x="457200" y="2016580"/>
            <a:ext cx="4040187" cy="2578042"/>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85" name="Shape 85"/>
          <p:cNvSpPr txBox="1">
            <a:spLocks noGrp="1"/>
          </p:cNvSpPr>
          <p:nvPr>
            <p:ph type="body" idx="3"/>
          </p:nvPr>
        </p:nvSpPr>
        <p:spPr>
          <a:xfrm>
            <a:off x="4645026" y="1151334"/>
            <a:ext cx="4041774" cy="7535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6" name="Shape 86"/>
          <p:cNvSpPr txBox="1">
            <a:spLocks noGrp="1"/>
          </p:cNvSpPr>
          <p:nvPr>
            <p:ph type="body" idx="4"/>
          </p:nvPr>
        </p:nvSpPr>
        <p:spPr>
          <a:xfrm>
            <a:off x="4645026" y="2016580"/>
            <a:ext cx="4041774" cy="2578042"/>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87" name="Shape 87"/>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93"/>
        <p:cNvGrpSpPr/>
        <p:nvPr/>
      </p:nvGrpSpPr>
      <p:grpSpPr>
        <a:xfrm>
          <a:off x="0" y="0"/>
          <a:ext cx="0" cy="0"/>
          <a:chOff x="0" y="0"/>
          <a:chExt cx="0" cy="0"/>
        </a:xfrm>
      </p:grpSpPr>
      <p:sp>
        <p:nvSpPr>
          <p:cNvPr id="94" name="Shape 94"/>
          <p:cNvSpPr/>
          <p:nvPr/>
        </p:nvSpPr>
        <p:spPr>
          <a:xfrm>
            <a:off x="-67234" y="-126998"/>
            <a:ext cx="9226176" cy="5285440"/>
          </a:xfrm>
          <a:prstGeom prst="rect">
            <a:avLst/>
          </a:prstGeom>
          <a:solidFill>
            <a:srgbClr val="97ACB5"/>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95" name="Shape 95"/>
          <p:cNvSpPr txBox="1">
            <a:spLocks noGrp="1"/>
          </p:cNvSpPr>
          <p:nvPr>
            <p:ph type="title"/>
          </p:nvPr>
        </p:nvSpPr>
        <p:spPr>
          <a:xfrm>
            <a:off x="239056" y="465166"/>
            <a:ext cx="8516470" cy="376791"/>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a:spLocks noGrp="1"/>
          </p:cNvSpPr>
          <p:nvPr>
            <p:ph type="pic" idx="2"/>
          </p:nvPr>
        </p:nvSpPr>
        <p:spPr>
          <a:xfrm>
            <a:off x="-82176" y="1105646"/>
            <a:ext cx="9226176" cy="4037852"/>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97" name="Shape 97"/>
          <p:cNvSpPr txBox="1">
            <a:spLocks noGrp="1"/>
          </p:cNvSpPr>
          <p:nvPr>
            <p:ph type="body" idx="1"/>
          </p:nvPr>
        </p:nvSpPr>
        <p:spPr>
          <a:xfrm>
            <a:off x="239056" y="157381"/>
            <a:ext cx="8516470" cy="229215"/>
          </a:xfrm>
          <a:prstGeom prst="rect">
            <a:avLst/>
          </a:prstGeom>
          <a:noFill/>
          <a:ln>
            <a:noFill/>
          </a:ln>
        </p:spPr>
        <p:txBody>
          <a:bodyPr lIns="91425" tIns="91425" rIns="91425" bIns="91425" anchor="t" anchorCtr="0"/>
          <a:lstStyle>
            <a:lvl1pPr marL="0" marR="0" lvl="0" indent="0" algn="l" rtl="0">
              <a:spcBef>
                <a:spcPts val="240"/>
              </a:spcBef>
              <a:buClr>
                <a:schemeClr val="dk2"/>
              </a:buClr>
              <a:buFont typeface="Arial"/>
              <a:buNone/>
              <a:defRPr sz="12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Shape 113"/>
        <p:cNvGrpSpPr/>
        <p:nvPr/>
      </p:nvGrpSpPr>
      <p:grpSpPr>
        <a:xfrm>
          <a:off x="0" y="0"/>
          <a:ext cx="0" cy="0"/>
          <a:chOff x="0" y="0"/>
          <a:chExt cx="0" cy="0"/>
        </a:xfrm>
      </p:grpSpPr>
      <p:sp>
        <p:nvSpPr>
          <p:cNvPr id="114" name="Shape 114"/>
          <p:cNvSpPr/>
          <p:nvPr/>
        </p:nvSpPr>
        <p:spPr>
          <a:xfrm>
            <a:off x="4669117" y="-126998"/>
            <a:ext cx="4736351" cy="528544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115" name="Shape 115"/>
          <p:cNvSpPr/>
          <p:nvPr/>
        </p:nvSpPr>
        <p:spPr>
          <a:xfrm>
            <a:off x="-67233" y="-126998"/>
            <a:ext cx="4736351" cy="5285440"/>
          </a:xfrm>
          <a:prstGeom prst="rect">
            <a:avLst/>
          </a:prstGeom>
          <a:solidFill>
            <a:srgbClr val="97ACB5"/>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116" name="Shape 116"/>
          <p:cNvSpPr txBox="1">
            <a:spLocks noGrp="1"/>
          </p:cNvSpPr>
          <p:nvPr>
            <p:ph type="title"/>
          </p:nvPr>
        </p:nvSpPr>
        <p:spPr>
          <a:xfrm>
            <a:off x="239057" y="483683"/>
            <a:ext cx="4430060" cy="414470"/>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7" name="Shape 117"/>
          <p:cNvSpPr>
            <a:spLocks noGrp="1"/>
          </p:cNvSpPr>
          <p:nvPr>
            <p:ph type="pic" idx="2"/>
          </p:nvPr>
        </p:nvSpPr>
        <p:spPr>
          <a:xfrm>
            <a:off x="4669117" y="0"/>
            <a:ext cx="4474880" cy="514349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18" name="Shape 118"/>
          <p:cNvSpPr txBox="1">
            <a:spLocks noGrp="1"/>
          </p:cNvSpPr>
          <p:nvPr>
            <p:ph type="body" idx="1"/>
          </p:nvPr>
        </p:nvSpPr>
        <p:spPr>
          <a:xfrm>
            <a:off x="239057" y="224619"/>
            <a:ext cx="4430061" cy="229215"/>
          </a:xfrm>
          <a:prstGeom prst="rect">
            <a:avLst/>
          </a:prstGeom>
          <a:noFill/>
          <a:ln>
            <a:noFill/>
          </a:ln>
        </p:spPr>
        <p:txBody>
          <a:bodyPr lIns="91425" tIns="91425" rIns="91425" bIns="91425" anchor="t" anchorCtr="0"/>
          <a:lstStyle>
            <a:lvl1pPr marL="0" marR="0" lvl="0" indent="0" algn="l" rtl="0">
              <a:spcBef>
                <a:spcPts val="200"/>
              </a:spcBef>
              <a:buClr>
                <a:schemeClr val="dk2"/>
              </a:buClr>
              <a:buFont typeface="Arial"/>
              <a:buNone/>
              <a:defRPr sz="10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119" name="Shape 119"/>
          <p:cNvSpPr txBox="1">
            <a:spLocks noGrp="1"/>
          </p:cNvSpPr>
          <p:nvPr>
            <p:ph type="body" idx="3"/>
          </p:nvPr>
        </p:nvSpPr>
        <p:spPr>
          <a:xfrm>
            <a:off x="239057" y="1225717"/>
            <a:ext cx="4430060" cy="914400"/>
          </a:xfrm>
          <a:prstGeom prst="rect">
            <a:avLst/>
          </a:prstGeom>
          <a:noFill/>
          <a:ln>
            <a:noFill/>
          </a:ln>
        </p:spPr>
        <p:txBody>
          <a:bodyPr lIns="91425" tIns="91425" rIns="91425" bIns="91425" anchor="t" anchorCtr="0"/>
          <a:lstStyle>
            <a:lvl1pPr marL="342900" marR="0" lvl="0" indent="-241300" algn="l" rtl="0">
              <a:spcBef>
                <a:spcPts val="320"/>
              </a:spcBef>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742950" marR="0" lvl="1" indent="-196850" algn="l" rtl="0">
              <a:spcBef>
                <a:spcPts val="280"/>
              </a:spcBef>
              <a:buClr>
                <a:schemeClr val="lt1"/>
              </a:buClr>
              <a:buSzPct val="100000"/>
              <a:buFont typeface="Arial"/>
              <a:buChar char="–"/>
              <a:defRPr sz="1400" b="0" i="0" u="none" strike="noStrike" cap="none">
                <a:solidFill>
                  <a:schemeClr val="lt1"/>
                </a:solidFill>
                <a:latin typeface="Source Sans Pro"/>
                <a:ea typeface="Source Sans Pro"/>
                <a:cs typeface="Source Sans Pro"/>
                <a:sym typeface="Source Sans Pro"/>
              </a:defRPr>
            </a:lvl2pPr>
            <a:lvl3pPr marL="1143000" marR="0" lvl="2" indent="-152400" algn="l" rtl="0">
              <a:spcBef>
                <a:spcPts val="240"/>
              </a:spcBef>
              <a:buClr>
                <a:schemeClr val="lt1"/>
              </a:buClr>
              <a:buSzPct val="100000"/>
              <a:buFont typeface="Arial"/>
              <a:buChar char="•"/>
              <a:defRPr sz="1200" b="0" i="0" u="none" strike="noStrike" cap="none">
                <a:solidFill>
                  <a:schemeClr val="lt1"/>
                </a:solidFill>
                <a:latin typeface="Source Sans Pro"/>
                <a:ea typeface="Source Sans Pro"/>
                <a:cs typeface="Source Sans Pro"/>
                <a:sym typeface="Source Sans Pro"/>
              </a:defRPr>
            </a:lvl3pPr>
            <a:lvl4pPr marL="1600200" marR="0" lvl="3"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4pPr>
            <a:lvl5pPr marL="2057400" marR="0" lvl="4"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4_Custom Layou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2" name="Shape 122"/>
          <p:cNvSpPr/>
          <p:nvPr/>
        </p:nvSpPr>
        <p:spPr>
          <a:xfrm>
            <a:off x="-163870" y="-65547"/>
            <a:ext cx="9447160" cy="5284837"/>
          </a:xfrm>
          <a:prstGeom prst="rect">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2"/>
              </a:solidFill>
              <a:latin typeface="Source Sans Pro"/>
              <a:ea typeface="Source Sans Pro"/>
              <a:cs typeface="Source Sans Pro"/>
              <a:sym typeface="Source Sans Pro"/>
            </a:endParaRPr>
          </a:p>
        </p:txBody>
      </p:sp>
      <p:sp>
        <p:nvSpPr>
          <p:cNvPr id="123" name="Shape 123"/>
          <p:cNvSpPr txBox="1"/>
          <p:nvPr/>
        </p:nvSpPr>
        <p:spPr>
          <a:xfrm>
            <a:off x="1701800" y="3094038"/>
            <a:ext cx="5689600" cy="461961"/>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400">
                <a:solidFill>
                  <a:schemeClr val="accent5"/>
                </a:solidFill>
                <a:latin typeface="Arial"/>
                <a:ea typeface="Arial"/>
                <a:cs typeface="Arial"/>
                <a:sym typeface="Arial"/>
              </a:rPr>
              <a:t>A NEW PLATFORM </a:t>
            </a:r>
            <a:r>
              <a:rPr lang="en-US" sz="2400">
                <a:solidFill>
                  <a:schemeClr val="accent1"/>
                </a:solidFill>
                <a:latin typeface="Arial"/>
                <a:ea typeface="Arial"/>
                <a:cs typeface="Arial"/>
                <a:sym typeface="Arial"/>
              </a:rPr>
              <a:t>FOR A NEW ERA</a:t>
            </a:r>
          </a:p>
        </p:txBody>
      </p:sp>
      <p:pic>
        <p:nvPicPr>
          <p:cNvPr id="124" name="Shape 124"/>
          <p:cNvPicPr preferRelativeResize="0"/>
          <p:nvPr/>
        </p:nvPicPr>
        <p:blipFill rotWithShape="1">
          <a:blip r:embed="rId2">
            <a:alphaModFix/>
          </a:blip>
          <a:srcRect r="5547"/>
          <a:stretch/>
        </p:blipFill>
        <p:spPr>
          <a:xfrm>
            <a:off x="1973263" y="1658938"/>
            <a:ext cx="5189536" cy="12604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p:spTree>
      <p:nvGrpSpPr>
        <p:cNvPr id="1" name="Shape 12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mp Basic without Rule">
    <p:bg>
      <p:bgPr>
        <a:solidFill>
          <a:srgbClr val="17232A"/>
        </a:solidFill>
        <a:effectLst/>
      </p:bgPr>
    </p:bg>
    <p:spTree>
      <p:nvGrpSpPr>
        <p:cNvPr id="1" name="Shape 126"/>
        <p:cNvGrpSpPr/>
        <p:nvPr/>
      </p:nvGrpSpPr>
      <p:grpSpPr>
        <a:xfrm>
          <a:off x="0" y="0"/>
          <a:ext cx="0" cy="0"/>
          <a:chOff x="0" y="0"/>
          <a:chExt cx="0" cy="0"/>
        </a:xfrm>
      </p:grpSpPr>
      <p:sp>
        <p:nvSpPr>
          <p:cNvPr id="127" name="Shape 127"/>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a:solidFill>
                <a:schemeClr val="lt1"/>
              </a:solidFill>
              <a:latin typeface="Source Sans Pro"/>
              <a:ea typeface="Source Sans Pro"/>
              <a:cs typeface="Source Sans Pro"/>
              <a:sym typeface="Source Sans Pro"/>
            </a:endParaRPr>
          </a:p>
        </p:txBody>
      </p:sp>
      <p:sp>
        <p:nvSpPr>
          <p:cNvPr id="128" name="Shape 128"/>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
                <a:solidFill>
                  <a:srgbClr val="7F7F7F"/>
                </a:solidFill>
                <a:latin typeface="Arial"/>
                <a:ea typeface="Arial"/>
                <a:cs typeface="Arial"/>
                <a:sym typeface="Arial"/>
              </a:rPr>
              <a:t>© Copyright 2015 Pivotal. All rights reserved.</a:t>
            </a:r>
          </a:p>
        </p:txBody>
      </p:sp>
      <p:pic>
        <p:nvPicPr>
          <p:cNvPr id="129" name="Shape 129"/>
          <p:cNvPicPr preferRelativeResize="0"/>
          <p:nvPr/>
        </p:nvPicPr>
        <p:blipFill rotWithShape="1">
          <a:blip r:embed="rId2">
            <a:alphaModFix/>
          </a:blip>
          <a:srcRect/>
          <a:stretch/>
        </p:blipFill>
        <p:spPr>
          <a:xfrm>
            <a:off x="7941732" y="4713966"/>
            <a:ext cx="957261" cy="219454"/>
          </a:xfrm>
          <a:prstGeom prst="rect">
            <a:avLst/>
          </a:prstGeom>
          <a:noFill/>
          <a:ln>
            <a:noFill/>
          </a:ln>
        </p:spPr>
      </p:pic>
      <p:sp>
        <p:nvSpPr>
          <p:cNvPr id="130" name="Shape 130"/>
          <p:cNvSpPr txBox="1">
            <a:spLocks noGrp="1"/>
          </p:cNvSpPr>
          <p:nvPr>
            <p:ph type="title"/>
          </p:nvPr>
        </p:nvSpPr>
        <p:spPr>
          <a:xfrm>
            <a:off x="457199" y="320039"/>
            <a:ext cx="8229600"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1" name="Shape 131"/>
          <p:cNvSpPr txBox="1">
            <a:spLocks noGrp="1"/>
          </p:cNvSpPr>
          <p:nvPr>
            <p:ph type="body" idx="1"/>
          </p:nvPr>
        </p:nvSpPr>
        <p:spPr>
          <a:xfrm>
            <a:off x="457200" y="1108074"/>
            <a:ext cx="8229600" cy="3082924"/>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4" name="Shape 134"/>
          <p:cNvSpPr txBox="1">
            <a:spLocks noGrp="1"/>
          </p:cNvSpPr>
          <p:nvPr>
            <p:ph type="body" idx="1"/>
          </p:nvPr>
        </p:nvSpPr>
        <p:spPr>
          <a:xfrm>
            <a:off x="366712" y="1074737"/>
            <a:ext cx="8410499" cy="3383098"/>
          </a:xfrm>
          <a:prstGeom prst="rect">
            <a:avLst/>
          </a:prstGeom>
          <a:noFill/>
          <a:ln>
            <a:noFill/>
          </a:ln>
        </p:spPr>
        <p:txBody>
          <a:bodyPr lIns="91425" tIns="91425" rIns="91425" bIns="91425" anchor="t" anchorCtr="0"/>
          <a:lstStyle>
            <a:lvl1pPr marL="342900" marR="0" lvl="0" indent="-165100" algn="l" rtl="0">
              <a:spcBef>
                <a:spcPts val="1200"/>
              </a:spcBef>
              <a:buClr>
                <a:schemeClr val="lt1"/>
              </a:buClr>
              <a:buSzPct val="100000"/>
              <a:buFont typeface="Noto Sans Symbols"/>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300"/>
              </a:spcBef>
              <a:buClr>
                <a:schemeClr val="lt1"/>
              </a:buClr>
              <a:buSzPct val="100000"/>
              <a:buFont typeface="Verdana"/>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300"/>
              </a:spcBef>
              <a:buClr>
                <a:schemeClr val="lt1"/>
              </a:buClr>
              <a:buSzPct val="100000"/>
              <a:buFont typeface="Verdana"/>
              <a:buChar char="▪"/>
              <a:defRPr sz="2000" b="0" i="0" u="none" strike="noStrike" cap="none">
                <a:solidFill>
                  <a:srgbClr val="878787"/>
                </a:solidFill>
                <a:latin typeface="Source Sans Pro"/>
                <a:ea typeface="Source Sans Pro"/>
                <a:cs typeface="Source Sans Pro"/>
                <a:sym typeface="Source Sans Pro"/>
              </a:defRPr>
            </a:lvl3pPr>
            <a:lvl4pPr marL="1658936" marR="0" lvl="3" indent="-96836"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News Gothic MT"/>
            </a:endParaRPr>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3368136912"/>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News Gothic MT"/>
            </a:endParaRPr>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885198751"/>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3" name="Title 2"/>
          <p:cNvSpPr>
            <a:spLocks noGrp="1"/>
          </p:cNvSpPr>
          <p:nvPr>
            <p:ph type="title"/>
          </p:nvPr>
        </p:nvSpPr>
        <p:spPr>
          <a:xfrm>
            <a:off x="1195325" y="1916328"/>
            <a:ext cx="6947616" cy="532285"/>
          </a:xfrm>
        </p:spPr>
        <p:txBody>
          <a:bodyPr/>
          <a:lstStyle>
            <a:lvl1pPr>
              <a:defRPr sz="3600">
                <a:solidFill>
                  <a:schemeClr val="accent1"/>
                </a:solidFill>
              </a:defRPr>
            </a:lvl1pPr>
          </a:lstStyle>
          <a:p>
            <a:r>
              <a:rPr lang="en-US"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2" name="Text Placeholder 11"/>
          <p:cNvSpPr>
            <a:spLocks noGrp="1"/>
          </p:cNvSpPr>
          <p:nvPr>
            <p:ph type="body" sz="quarter" idx="10"/>
          </p:nvPr>
        </p:nvSpPr>
        <p:spPr>
          <a:xfrm>
            <a:off x="1195325" y="2502217"/>
            <a:ext cx="5828553" cy="437905"/>
          </a:xfrm>
        </p:spPr>
        <p:txBody>
          <a:bodyPr>
            <a:normAutofit/>
          </a:bodyPr>
          <a:lstStyle>
            <a:lvl1pPr marL="0" indent="0">
              <a:buNone/>
              <a:defRPr sz="2400">
                <a:solidFill>
                  <a:schemeClr val="bg1"/>
                </a:solidFill>
              </a:defRPr>
            </a:lvl1pPr>
          </a:lstStyle>
          <a:p>
            <a:pPr lvl="0"/>
            <a:r>
              <a:rPr lang="en-US"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2014141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199" y="320039"/>
            <a:ext cx="8229600"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body" idx="1"/>
          </p:nvPr>
        </p:nvSpPr>
        <p:spPr>
          <a:xfrm>
            <a:off x="457200" y="1108074"/>
            <a:ext cx="8229600" cy="3082924"/>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9" name="Shape 19"/>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a:solidFill>
                <a:schemeClr val="lt1"/>
              </a:solidFill>
              <a:latin typeface="Source Sans Pro"/>
              <a:ea typeface="Source Sans Pro"/>
              <a:cs typeface="Source Sans Pro"/>
              <a:sym typeface="Source Sans Pro"/>
            </a:endParaRPr>
          </a:p>
        </p:txBody>
      </p:sp>
      <p:sp>
        <p:nvSpPr>
          <p:cNvPr id="20" name="Shape 20"/>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 b="0" i="0" u="none" strike="noStrike" cap="none" dirty="0">
                <a:solidFill>
                  <a:srgbClr val="7F7F7F"/>
                </a:solidFill>
                <a:latin typeface="Arial"/>
                <a:ea typeface="Arial"/>
                <a:cs typeface="Arial"/>
                <a:sym typeface="Arial"/>
              </a:rPr>
              <a:t>© Copyright </a:t>
            </a:r>
            <a:r>
              <a:rPr lang="en-US" sz="600" b="0" i="0" u="none" strike="noStrike" cap="none" dirty="0" smtClean="0">
                <a:solidFill>
                  <a:srgbClr val="7F7F7F"/>
                </a:solidFill>
                <a:latin typeface="Arial"/>
                <a:ea typeface="Arial"/>
                <a:cs typeface="Arial"/>
                <a:sym typeface="Arial"/>
              </a:rPr>
              <a:t>2016 </a:t>
            </a:r>
            <a:r>
              <a:rPr lang="en-US" sz="600" b="0" i="0" u="none" strike="noStrike" cap="none" dirty="0">
                <a:solidFill>
                  <a:srgbClr val="7F7F7F"/>
                </a:solidFill>
                <a:latin typeface="Arial"/>
                <a:ea typeface="Arial"/>
                <a:cs typeface="Arial"/>
                <a:sym typeface="Arial"/>
              </a:rPr>
              <a:t>Pivotal. All rights reserved.</a:t>
            </a:r>
          </a:p>
        </p:txBody>
      </p:sp>
      <p:pic>
        <p:nvPicPr>
          <p:cNvPr id="21" name="Shape 21"/>
          <p:cNvPicPr preferRelativeResize="0"/>
          <p:nvPr/>
        </p:nvPicPr>
        <p:blipFill rotWithShape="1">
          <a:blip r:embed="rId2">
            <a:alphaModFix/>
          </a:blip>
          <a:srcRect/>
          <a:stretch/>
        </p:blipFill>
        <p:spPr>
          <a:xfrm>
            <a:off x="7941732" y="4713966"/>
            <a:ext cx="957261" cy="219454"/>
          </a:xfrm>
          <a:prstGeom prst="rect">
            <a:avLst/>
          </a:prstGeom>
          <a:noFill/>
          <a:ln>
            <a:noFill/>
          </a:ln>
        </p:spPr>
      </p:pic>
      <p:cxnSp>
        <p:nvCxnSpPr>
          <p:cNvPr id="22" name="Shape 22"/>
          <p:cNvCxnSpPr/>
          <p:nvPr/>
        </p:nvCxnSpPr>
        <p:spPr>
          <a:xfrm>
            <a:off x="0" y="885930"/>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4" name="Picture Placeholder 3"/>
          <p:cNvSpPr>
            <a:spLocks noGrp="1"/>
          </p:cNvSpPr>
          <p:nvPr>
            <p:ph type="pic" sz="quarter" idx="12"/>
          </p:nvPr>
        </p:nvSpPr>
        <p:spPr>
          <a:xfrm>
            <a:off x="0" y="0"/>
            <a:ext cx="9144000" cy="5143500"/>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p:spPr>
        <p:txBody>
          <a:bodyPr>
            <a:normAutofit/>
          </a:bodyPr>
          <a:lstStyle>
            <a:lvl1pPr marL="0" indent="0">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8517734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srgbClr val="0A1215"/>
              </a:solidFill>
              <a:latin typeface="News Gothic MT"/>
            </a:endParaRPr>
          </a:p>
        </p:txBody>
      </p:sp>
      <p:sp>
        <p:nvSpPr>
          <p:cNvPr id="4" name="Picture Placeholder 3"/>
          <p:cNvSpPr>
            <a:spLocks noGrp="1"/>
          </p:cNvSpPr>
          <p:nvPr>
            <p:ph type="pic" sz="quarter" idx="12"/>
          </p:nvPr>
        </p:nvSpPr>
        <p:spPr>
          <a:xfrm>
            <a:off x="0" y="1756833"/>
            <a:ext cx="9144000" cy="3386667"/>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lgn="ct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p:spPr>
        <p:txBody>
          <a:bodyPr>
            <a:normAutofit/>
          </a:bodyPr>
          <a:lstStyle>
            <a:lvl1pPr marL="0" indent="0" algn="ctr">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34960850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0761597"/>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99" y="87914"/>
            <a:ext cx="6662271" cy="8572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0139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88346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8" name="Rectangle 7"/>
          <p:cNvSpPr/>
          <p:nvPr userDrawn="1"/>
        </p:nvSpPr>
        <p:spPr>
          <a:xfrm>
            <a:off x="4495799" y="948765"/>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6"/>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p:txBody>
      </p:sp>
      <p:sp>
        <p:nvSpPr>
          <p:cNvPr id="10" name="Picture Placeholder 9"/>
          <p:cNvSpPr>
            <a:spLocks noGrp="1"/>
          </p:cNvSpPr>
          <p:nvPr>
            <p:ph type="pic" sz="quarter" idx="10"/>
          </p:nvPr>
        </p:nvSpPr>
        <p:spPr>
          <a:xfrm>
            <a:off x="0" y="956796"/>
            <a:ext cx="4495800" cy="4250204"/>
          </a:xfrm>
        </p:spPr>
        <p:txBody>
          <a:bodyPr/>
          <a:lstStyle/>
          <a:p>
            <a:r>
              <a:rPr lang="en-US" smtClean="0"/>
              <a:t>Drag picture to placeholder or click icon to add</a:t>
            </a:r>
            <a:endParaRPr lang="en-US" dirty="0"/>
          </a:p>
        </p:txBody>
      </p:sp>
    </p:spTree>
    <p:extLst>
      <p:ext uri="{BB962C8B-B14F-4D97-AF65-F5344CB8AC3E}">
        <p14:creationId xmlns:p14="http://schemas.microsoft.com/office/powerpoint/2010/main" val="2050343995"/>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6" name="Text Placeholder 5"/>
          <p:cNvSpPr>
            <a:spLocks noGrp="1"/>
          </p:cNvSpPr>
          <p:nvPr>
            <p:ph type="body" sz="quarter" idx="10"/>
          </p:nvPr>
        </p:nvSpPr>
        <p:spPr>
          <a:xfrm>
            <a:off x="4662394" y="3832344"/>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smtClean="0"/>
              <a:t>Click to edit Master text styles</a:t>
            </a:r>
          </a:p>
        </p:txBody>
      </p:sp>
      <p:sp>
        <p:nvSpPr>
          <p:cNvPr id="8" name="Picture Placeholder 7"/>
          <p:cNvSpPr>
            <a:spLocks noGrp="1"/>
          </p:cNvSpPr>
          <p:nvPr>
            <p:ph type="pic" sz="quarter" idx="11"/>
          </p:nvPr>
        </p:nvSpPr>
        <p:spPr>
          <a:xfrm>
            <a:off x="4662488" y="1200150"/>
            <a:ext cx="4070350" cy="2430556"/>
          </a:xfrm>
        </p:spPr>
        <p:txBody>
          <a:bodyPr/>
          <a:lstStyle/>
          <a:p>
            <a:r>
              <a:rPr lang="en-US" smtClean="0"/>
              <a:t>Drag picture to placeholder or click icon to add</a:t>
            </a:r>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004782"/>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16580"/>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016580"/>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285109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2" name="Title 1"/>
          <p:cNvSpPr>
            <a:spLocks noGrp="1"/>
          </p:cNvSpPr>
          <p:nvPr>
            <p:ph type="title" hasCustomPrompt="1"/>
          </p:nvPr>
        </p:nvSpPr>
        <p:spPr>
          <a:xfrm>
            <a:off x="0" y="373780"/>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29"/>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78810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srgbClr val="8198A4"/>
              </a:solidFill>
              <a:latin typeface="News Gothic MT"/>
            </a:endParaRPr>
          </a:p>
        </p:txBody>
      </p:sp>
      <p:sp>
        <p:nvSpPr>
          <p:cNvPr id="2" name="Title 1"/>
          <p:cNvSpPr>
            <a:spLocks noGrp="1"/>
          </p:cNvSpPr>
          <p:nvPr>
            <p:ph type="title"/>
          </p:nvPr>
        </p:nvSpPr>
        <p:spPr>
          <a:xfrm>
            <a:off x="239056" y="465167"/>
            <a:ext cx="8516471" cy="376792"/>
          </a:xfrm>
        </p:spPr>
        <p:txBody>
          <a:bodyPr anchor="b"/>
          <a:lstStyle>
            <a:lvl1pPr algn="l">
              <a:defRPr sz="2800" b="0">
                <a:solidFill>
                  <a:srgbClr val="FFFFFF"/>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82176" y="1105647"/>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239056" y="157381"/>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497634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
    <p:spTree>
      <p:nvGrpSpPr>
        <p:cNvPr id="1" name="Shape 32"/>
        <p:cNvGrpSpPr/>
        <p:nvPr/>
      </p:nvGrpSpPr>
      <p:grpSpPr>
        <a:xfrm>
          <a:off x="0" y="0"/>
          <a:ext cx="0" cy="0"/>
          <a:chOff x="0" y="0"/>
          <a:chExt cx="0" cy="0"/>
        </a:xfrm>
      </p:grpSpPr>
      <p:sp>
        <p:nvSpPr>
          <p:cNvPr id="33" name="Shape 33"/>
          <p:cNvSpPr/>
          <p:nvPr/>
        </p:nvSpPr>
        <p:spPr>
          <a:xfrm>
            <a:off x="-89646" y="-27989"/>
            <a:ext cx="9259047" cy="5220256"/>
          </a:xfrm>
          <a:prstGeom prst="rect">
            <a:avLst/>
          </a:prstGeom>
          <a:solidFill>
            <a:schemeClr val="accent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34" name="Shape 34"/>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35" name="Shape 35"/>
          <p:cNvSpPr txBox="1">
            <a:spLocks noGrp="1"/>
          </p:cNvSpPr>
          <p:nvPr>
            <p:ph type="ctrTitle"/>
          </p:nvPr>
        </p:nvSpPr>
        <p:spPr>
          <a:xfrm>
            <a:off x="1134020" y="2005053"/>
            <a:ext cx="6530787" cy="1147664"/>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subTitle" idx="1"/>
          </p:nvPr>
        </p:nvSpPr>
        <p:spPr>
          <a:xfrm>
            <a:off x="1134020" y="1586263"/>
            <a:ext cx="6110923" cy="314872"/>
          </a:xfrm>
          <a:prstGeom prst="rect">
            <a:avLst/>
          </a:prstGeom>
          <a:noFill/>
          <a:ln>
            <a:noFill/>
          </a:ln>
        </p:spPr>
        <p:txBody>
          <a:bodyPr lIns="91425" tIns="91425" rIns="91425" bIns="91425" anchor="t" anchorCtr="0"/>
          <a:lstStyle>
            <a:lvl1pPr marL="0" marR="0" lvl="0" indent="0" algn="l" rtl="0">
              <a:spcBef>
                <a:spcPts val="320"/>
              </a:spcBef>
              <a:buClr>
                <a:schemeClr val="dk1"/>
              </a:buClr>
              <a:buFont typeface="Arial"/>
              <a:buNone/>
              <a:defRPr sz="1600" b="0" i="0" u="none" strike="noStrike" cap="none">
                <a:solidFill>
                  <a:schemeClr val="dk1"/>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37" name="Shape 37"/>
          <p:cNvSpPr txBox="1">
            <a:spLocks noGrp="1"/>
          </p:cNvSpPr>
          <p:nvPr>
            <p:ph type="body" idx="2"/>
          </p:nvPr>
        </p:nvSpPr>
        <p:spPr>
          <a:xfrm>
            <a:off x="1134020" y="3315823"/>
            <a:ext cx="7881472" cy="345128"/>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14" name="Rectangle 13"/>
          <p:cNvSpPr/>
          <p:nvPr userDrawn="1"/>
        </p:nvSpPr>
        <p:spPr>
          <a:xfrm>
            <a:off x="2488201"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15" name="Rectangle 14"/>
          <p:cNvSpPr/>
          <p:nvPr userDrawn="1"/>
        </p:nvSpPr>
        <p:spPr>
          <a:xfrm>
            <a:off x="4610343"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16" name="Rectangle 15"/>
          <p:cNvSpPr/>
          <p:nvPr userDrawn="1"/>
        </p:nvSpPr>
        <p:spPr>
          <a:xfrm>
            <a:off x="6732485"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233421"/>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904515"/>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7" name="Text Placeholder 2"/>
          <p:cNvSpPr>
            <a:spLocks noGrp="1"/>
          </p:cNvSpPr>
          <p:nvPr>
            <p:ph type="body" idx="10"/>
          </p:nvPr>
        </p:nvSpPr>
        <p:spPr>
          <a:xfrm>
            <a:off x="2548961"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Content Placeholder 3"/>
          <p:cNvSpPr>
            <a:spLocks noGrp="1"/>
          </p:cNvSpPr>
          <p:nvPr>
            <p:ph sz="half" idx="11"/>
          </p:nvPr>
        </p:nvSpPr>
        <p:spPr>
          <a:xfrm>
            <a:off x="2548961"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9" name="Text Placeholder 2"/>
          <p:cNvSpPr>
            <a:spLocks noGrp="1"/>
          </p:cNvSpPr>
          <p:nvPr>
            <p:ph type="body" idx="12"/>
          </p:nvPr>
        </p:nvSpPr>
        <p:spPr>
          <a:xfrm>
            <a:off x="465566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Content Placeholder 3"/>
          <p:cNvSpPr>
            <a:spLocks noGrp="1"/>
          </p:cNvSpPr>
          <p:nvPr>
            <p:ph sz="half" idx="13"/>
          </p:nvPr>
        </p:nvSpPr>
        <p:spPr>
          <a:xfrm>
            <a:off x="465566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11" name="Text Placeholder 2"/>
          <p:cNvSpPr>
            <a:spLocks noGrp="1"/>
          </p:cNvSpPr>
          <p:nvPr>
            <p:ph type="body" idx="14"/>
          </p:nvPr>
        </p:nvSpPr>
        <p:spPr>
          <a:xfrm>
            <a:off x="673248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half" idx="15"/>
          </p:nvPr>
        </p:nvSpPr>
        <p:spPr>
          <a:xfrm>
            <a:off x="673248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648970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26999"/>
            <a:ext cx="4736352"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srgbClr val="8198A4"/>
              </a:solidFill>
              <a:latin typeface="News Gothic MT"/>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srgbClr val="8198A4"/>
              </a:solidFill>
              <a:latin typeface="News Gothic MT"/>
            </a:endParaRPr>
          </a:p>
        </p:txBody>
      </p:sp>
      <p:sp>
        <p:nvSpPr>
          <p:cNvPr id="2" name="Title 1"/>
          <p:cNvSpPr>
            <a:spLocks noGrp="1"/>
          </p:cNvSpPr>
          <p:nvPr>
            <p:ph type="title" hasCustomPrompt="1"/>
          </p:nvPr>
        </p:nvSpPr>
        <p:spPr>
          <a:xfrm>
            <a:off x="239057"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18"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239057" y="224620"/>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57"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20535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srgbClr val="F5F5F5"/>
              </a:solidFill>
              <a:latin typeface="News Gothic MT"/>
            </a:endParaRPr>
          </a:p>
        </p:txBody>
      </p:sp>
      <p:sp>
        <p:nvSpPr>
          <p:cNvPr id="4" name="TextBox 3"/>
          <p:cNvSpPr txBox="1"/>
          <p:nvPr userDrawn="1"/>
        </p:nvSpPr>
        <p:spPr>
          <a:xfrm>
            <a:off x="1701800" y="3094038"/>
            <a:ext cx="5689600" cy="46196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fontAlgn="base" hangingPunct="1">
              <a:spcBef>
                <a:spcPct val="0"/>
              </a:spcBef>
              <a:spcAft>
                <a:spcPct val="0"/>
              </a:spcAft>
              <a:defRPr/>
            </a:pPr>
            <a:r>
              <a:rPr lang="en-US" kern="1200" dirty="0" smtClean="0">
                <a:solidFill>
                  <a:srgbClr val="E8E8E8"/>
                </a:solidFill>
                <a:cs typeface="Arial" charset="0"/>
              </a:rPr>
              <a:t>A NEW PLATFORM </a:t>
            </a:r>
            <a:r>
              <a:rPr lang="en-US" kern="1200" dirty="0" smtClean="0">
                <a:solidFill>
                  <a:srgbClr val="138A7E"/>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63" y="1658938"/>
            <a:ext cx="5189537" cy="1260475"/>
          </a:xfrm>
          <a:prstGeom prst="rect">
            <a:avLst/>
          </a:prstGeom>
          <a:noFill/>
          <a:ln w="9525">
            <a:noFill/>
            <a:miter lim="800000"/>
            <a:headEnd/>
            <a:tailEnd/>
          </a:ln>
        </p:spPr>
      </p:pic>
    </p:spTree>
    <p:extLst>
      <p:ext uri="{BB962C8B-B14F-4D97-AF65-F5344CB8AC3E}">
        <p14:creationId xmlns:p14="http://schemas.microsoft.com/office/powerpoint/2010/main" val="25662832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385762"/>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lang="en-US" sz="1800" kern="1200" dirty="0">
              <a:solidFill>
                <a:prstClr val="white"/>
              </a:solidFill>
              <a:latin typeface="News Gothic MT"/>
            </a:endParaRPr>
          </a:p>
        </p:txBody>
      </p:sp>
      <p:sp>
        <p:nvSpPr>
          <p:cNvPr id="7" name="TextBox 6"/>
          <p:cNvSpPr txBox="1"/>
          <p:nvPr userDrawn="1"/>
        </p:nvSpPr>
        <p:spPr bwMode="gray">
          <a:xfrm>
            <a:off x="366713" y="5018449"/>
            <a:ext cx="2274887" cy="92333"/>
          </a:xfrm>
          <a:prstGeom prst="rect">
            <a:avLst/>
          </a:prstGeom>
          <a:noFill/>
        </p:spPr>
        <p:txBody>
          <a:bodyPr wrap="square" lIns="0" tIns="0" rIns="0" bIns="0" rtlCol="0">
            <a:spAutoFit/>
          </a:bodyPr>
          <a:lstStyle/>
          <a:p>
            <a:pPr defTabSz="457200"/>
            <a:r>
              <a:rPr lang="en-US" sz="600" kern="1200" dirty="0" smtClean="0">
                <a:solidFill>
                  <a:prstClr val="white">
                    <a:lumMod val="50000"/>
                  </a:prstClr>
                </a:solidFill>
                <a:ea typeface="+mn-ea"/>
              </a:rPr>
              <a:t>© Copyright 2015 Pivotal. All rights reserved.</a:t>
            </a:r>
            <a:endParaRPr lang="en-US" sz="600" kern="1200" dirty="0">
              <a:solidFill>
                <a:prstClr val="white">
                  <a:lumMod val="50000"/>
                </a:prstClr>
              </a:solidFill>
              <a:ea typeface="+mn-ea"/>
            </a:endParaRPr>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74006781"/>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lang="en-US" sz="1800" kern="1200" dirty="0">
              <a:solidFill>
                <a:prstClr val="white"/>
              </a:solidFill>
              <a:latin typeface="News Gothic M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defTabSz="457200"/>
            <a:r>
              <a:rPr lang="en-US" sz="600" kern="1200" dirty="0" smtClean="0">
                <a:solidFill>
                  <a:prstClr val="white">
                    <a:lumMod val="50000"/>
                  </a:prstClr>
                </a:solidFill>
                <a:ea typeface="+mn-ea"/>
              </a:rPr>
              <a:t>© Copyright 2015 Pivotal. All rights reserved.</a:t>
            </a:r>
            <a:endParaRPr lang="en-US" sz="600" kern="1200" dirty="0">
              <a:solidFill>
                <a:prstClr val="white">
                  <a:lumMod val="50000"/>
                </a:prstClr>
              </a:solidFill>
              <a:ea typeface="+mn-ea"/>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8026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prstClr val="white">
                    <a:lumMod val="65000"/>
                  </a:prstClr>
                </a:solidFill>
                <a:latin typeface="News Gothic MT"/>
                <a:ea typeface="+mn-ea"/>
                <a:cs typeface="+mn-cs"/>
              </a:rPr>
              <a:pPr defTabSz="457200"/>
              <a:t>‹#›</a:t>
            </a:fld>
            <a:endParaRPr lang="en-US" kern="1200">
              <a:solidFill>
                <a:prstClr val="white">
                  <a:lumMod val="65000"/>
                </a:prstClr>
              </a:solidFill>
              <a:latin typeface="News Gothic MT"/>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Tree>
    <p:extLst>
      <p:ext uri="{BB962C8B-B14F-4D97-AF65-F5344CB8AC3E}">
        <p14:creationId xmlns:p14="http://schemas.microsoft.com/office/powerpoint/2010/main" val="197441076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8"/>
        <p:cNvGrpSpPr/>
        <p:nvPr/>
      </p:nvGrpSpPr>
      <p:grpSpPr>
        <a:xfrm>
          <a:off x="0" y="0"/>
          <a:ext cx="0" cy="0"/>
          <a:chOff x="0" y="0"/>
          <a:chExt cx="0" cy="0"/>
        </a:xfrm>
      </p:grpSpPr>
      <p:sp>
        <p:nvSpPr>
          <p:cNvPr id="39" name="Shape 39"/>
          <p:cNvSpPr/>
          <p:nvPr/>
        </p:nvSpPr>
        <p:spPr>
          <a:xfrm>
            <a:off x="-89646" y="-27989"/>
            <a:ext cx="9259047" cy="5220256"/>
          </a:xfrm>
          <a:prstGeom prst="rect">
            <a:avLst/>
          </a:prstGeom>
          <a:solidFill>
            <a:srgbClr val="1B283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40" name="Shape 40"/>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41" name="Shape 41"/>
          <p:cNvSpPr txBox="1">
            <a:spLocks noGrp="1"/>
          </p:cNvSpPr>
          <p:nvPr>
            <p:ph type="ctrTitle"/>
          </p:nvPr>
        </p:nvSpPr>
        <p:spPr>
          <a:xfrm>
            <a:off x="1134020" y="2005053"/>
            <a:ext cx="6530787" cy="1147664"/>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subTitle" idx="1"/>
          </p:nvPr>
        </p:nvSpPr>
        <p:spPr>
          <a:xfrm>
            <a:off x="1134020" y="1586263"/>
            <a:ext cx="6110923" cy="314872"/>
          </a:xfrm>
          <a:prstGeom prst="rect">
            <a:avLst/>
          </a:prstGeom>
          <a:noFill/>
          <a:ln>
            <a:noFill/>
          </a:ln>
        </p:spPr>
        <p:txBody>
          <a:bodyPr lIns="91425" tIns="91425" rIns="91425" bIns="91425" anchor="t" anchorCtr="0"/>
          <a:lstStyle>
            <a:lvl1pPr marL="0" marR="0" lvl="0" indent="0" algn="l" rtl="0">
              <a:spcBef>
                <a:spcPts val="320"/>
              </a:spcBef>
              <a:buClr>
                <a:srgbClr val="43E5D5"/>
              </a:buClr>
              <a:buFont typeface="Arial"/>
              <a:buNone/>
              <a:defRPr sz="1600" b="0" i="0" u="none" strike="noStrike" cap="none">
                <a:solidFill>
                  <a:srgbClr val="43E5D5"/>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43" name="Shape 43"/>
          <p:cNvSpPr txBox="1">
            <a:spLocks noGrp="1"/>
          </p:cNvSpPr>
          <p:nvPr>
            <p:ph type="body" idx="2"/>
          </p:nvPr>
        </p:nvSpPr>
        <p:spPr>
          <a:xfrm>
            <a:off x="1134020" y="3315823"/>
            <a:ext cx="7881472" cy="345128"/>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50"/>
        <p:cNvGrpSpPr/>
        <p:nvPr/>
      </p:nvGrpSpPr>
      <p:grpSpPr>
        <a:xfrm>
          <a:off x="0" y="0"/>
          <a:ext cx="0" cy="0"/>
          <a:chOff x="0" y="0"/>
          <a:chExt cx="0" cy="0"/>
        </a:xfrm>
      </p:grpSpPr>
      <p:sp>
        <p:nvSpPr>
          <p:cNvPr id="51" name="Shape 51"/>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52" name="Shape 52"/>
          <p:cNvSpPr>
            <a:spLocks noGrp="1"/>
          </p:cNvSpPr>
          <p:nvPr>
            <p:ph type="pic" idx="2"/>
          </p:nvPr>
        </p:nvSpPr>
        <p:spPr>
          <a:xfrm>
            <a:off x="0" y="0"/>
            <a:ext cx="9144000" cy="514349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3" name="Shape 53"/>
          <p:cNvSpPr txBox="1">
            <a:spLocks noGrp="1"/>
          </p:cNvSpPr>
          <p:nvPr>
            <p:ph type="title"/>
          </p:nvPr>
        </p:nvSpPr>
        <p:spPr>
          <a:xfrm>
            <a:off x="1117708" y="407953"/>
            <a:ext cx="6947615" cy="585513"/>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4" name="Shape 54"/>
          <p:cNvSpPr txBox="1">
            <a:spLocks noGrp="1"/>
          </p:cNvSpPr>
          <p:nvPr>
            <p:ph type="body" idx="1"/>
          </p:nvPr>
        </p:nvSpPr>
        <p:spPr>
          <a:xfrm>
            <a:off x="1117708" y="998561"/>
            <a:ext cx="5828552" cy="481695"/>
          </a:xfrm>
          <a:prstGeom prst="rect">
            <a:avLst/>
          </a:prstGeom>
          <a:noFill/>
          <a:ln>
            <a:noFill/>
          </a:ln>
        </p:spPr>
        <p:txBody>
          <a:bodyPr lIns="91425" tIns="91425" rIns="91425" bIns="91425" anchor="t" anchorCtr="0"/>
          <a:lstStyle>
            <a:lvl1pPr marL="0" marR="0" lvl="0" indent="0" algn="l"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55"/>
        <p:cNvGrpSpPr/>
        <p:nvPr/>
      </p:nvGrpSpPr>
      <p:grpSpPr>
        <a:xfrm>
          <a:off x="0" y="0"/>
          <a:ext cx="0" cy="0"/>
          <a:chOff x="0" y="0"/>
          <a:chExt cx="0" cy="0"/>
        </a:xfrm>
      </p:grpSpPr>
      <p:sp>
        <p:nvSpPr>
          <p:cNvPr id="56" name="Shape 56"/>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0A1215"/>
              </a:solidFill>
              <a:latin typeface="Source Sans Pro"/>
              <a:ea typeface="Source Sans Pro"/>
              <a:cs typeface="Source Sans Pro"/>
              <a:sym typeface="Source Sans Pro"/>
            </a:endParaRPr>
          </a:p>
        </p:txBody>
      </p:sp>
      <p:sp>
        <p:nvSpPr>
          <p:cNvPr id="57" name="Shape 57"/>
          <p:cNvSpPr>
            <a:spLocks noGrp="1"/>
          </p:cNvSpPr>
          <p:nvPr>
            <p:ph type="pic" idx="2"/>
          </p:nvPr>
        </p:nvSpPr>
        <p:spPr>
          <a:xfrm>
            <a:off x="0" y="1756833"/>
            <a:ext cx="9144000" cy="3386666"/>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8" name="Shape 58"/>
          <p:cNvSpPr txBox="1">
            <a:spLocks noGrp="1"/>
          </p:cNvSpPr>
          <p:nvPr>
            <p:ph type="title"/>
          </p:nvPr>
        </p:nvSpPr>
        <p:spPr>
          <a:xfrm>
            <a:off x="1117708" y="407953"/>
            <a:ext cx="6947615" cy="585513"/>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9" name="Shape 59"/>
          <p:cNvSpPr txBox="1">
            <a:spLocks noGrp="1"/>
          </p:cNvSpPr>
          <p:nvPr>
            <p:ph type="body" idx="1"/>
          </p:nvPr>
        </p:nvSpPr>
        <p:spPr>
          <a:xfrm>
            <a:off x="1677241" y="998561"/>
            <a:ext cx="5828552" cy="481695"/>
          </a:xfrm>
          <a:prstGeom prst="rect">
            <a:avLst/>
          </a:prstGeom>
          <a:noFill/>
          <a:ln>
            <a:noFill/>
          </a:ln>
        </p:spPr>
        <p:txBody>
          <a:bodyPr lIns="91425" tIns="91425" rIns="91425" bIns="91425" anchor="t" anchorCtr="0"/>
          <a:lstStyle>
            <a:lvl1pPr marL="0" marR="0" lvl="0" indent="0" algn="ctr"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199" y="87914"/>
            <a:ext cx="6662271" cy="857250"/>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0" marR="0" lvl="0" indent="0" algn="l" rtl="0">
              <a:spcBef>
                <a:spcPts val="560"/>
              </a:spcBef>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63" name="Shape 63"/>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7" name="Shape 67"/>
          <p:cNvSpPr txBox="1">
            <a:spLocks noGrp="1"/>
          </p:cNvSpPr>
          <p:nvPr>
            <p:ph type="body" idx="2"/>
          </p:nvPr>
        </p:nvSpPr>
        <p:spPr>
          <a:xfrm>
            <a:off x="4648200" y="1200150"/>
            <a:ext cx="4038599" cy="3394472"/>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68" name="Shape 68"/>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Two Conten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0" marR="0" lvl="0" indent="0" algn="l" rtl="0">
              <a:spcBef>
                <a:spcPts val="320"/>
              </a:spcBef>
              <a:spcAft>
                <a:spcPts val="60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320"/>
              </a:spcBef>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80"/>
              </a:spcBef>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8" name="Shape 78"/>
          <p:cNvSpPr txBox="1">
            <a:spLocks noGrp="1"/>
          </p:cNvSpPr>
          <p:nvPr>
            <p:ph type="body" idx="2"/>
          </p:nvPr>
        </p:nvSpPr>
        <p:spPr>
          <a:xfrm>
            <a:off x="4662394" y="3832344"/>
            <a:ext cx="4070350" cy="665161"/>
          </a:xfrm>
          <a:prstGeom prst="rect">
            <a:avLst/>
          </a:prstGeom>
          <a:noFill/>
          <a:ln>
            <a:noFill/>
          </a:ln>
        </p:spPr>
        <p:txBody>
          <a:bodyPr lIns="91425" tIns="91425" rIns="91425" bIns="91425" anchor="t" anchorCtr="0"/>
          <a:lstStyle>
            <a:lvl1pPr marL="0" marR="0" lvl="0" indent="0" algn="l" rtl="0">
              <a:spcBef>
                <a:spcPts val="220"/>
              </a:spcBef>
              <a:buClr>
                <a:srgbClr val="BFBFBF"/>
              </a:buClr>
              <a:buFont typeface="Arial"/>
              <a:buNone/>
              <a:defRPr sz="1100" b="0" i="1" u="none" strike="noStrike" cap="none">
                <a:solidFill>
                  <a:srgbClr val="BFBFBF"/>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20"/>
              </a:spcBef>
              <a:buClr>
                <a:srgbClr val="878787"/>
              </a:buClr>
              <a:buFont typeface="Arial"/>
              <a:buNone/>
              <a:defRPr sz="11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79" name="Shape 79"/>
          <p:cNvSpPr>
            <a:spLocks noGrp="1"/>
          </p:cNvSpPr>
          <p:nvPr>
            <p:ph type="pic" idx="3"/>
          </p:nvPr>
        </p:nvSpPr>
        <p:spPr>
          <a:xfrm>
            <a:off x="4662487" y="1200150"/>
            <a:ext cx="4070350" cy="2430555"/>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80" name="Shape 80"/>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20" Type="http://schemas.openxmlformats.org/officeDocument/2006/relationships/slideLayout" Target="../slideLayouts/slideLayout36.xml"/><Relationship Id="rId21" Type="http://schemas.openxmlformats.org/officeDocument/2006/relationships/theme" Target="../theme/theme2.xml"/><Relationship Id="rId10" Type="http://schemas.openxmlformats.org/officeDocument/2006/relationships/slideLayout" Target="../slideLayouts/slideLayout26.xml"/><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slideLayout" Target="../slideLayouts/slideLayout33.xml"/><Relationship Id="rId18" Type="http://schemas.openxmlformats.org/officeDocument/2006/relationships/slideLayout" Target="../slideLayouts/slideLayout34.xml"/><Relationship Id="rId19" Type="http://schemas.openxmlformats.org/officeDocument/2006/relationships/slideLayout" Target="../slideLayouts/slideLayout35.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6" r:id="rId5"/>
    <p:sldLayoutId id="2147483657" r:id="rId6"/>
    <p:sldLayoutId id="2147483658" r:id="rId7"/>
    <p:sldLayoutId id="2147483659" r:id="rId8"/>
    <p:sldLayoutId id="2147483661" r:id="rId9"/>
    <p:sldLayoutId id="2147483662" r:id="rId10"/>
    <p:sldLayoutId id="2147483664" r:id="rId11"/>
    <p:sldLayoutId id="2147483666" r:id="rId12"/>
    <p:sldLayoutId id="2147483667" r:id="rId13"/>
    <p:sldLayoutId id="2147483668" r:id="rId14"/>
    <p:sldLayoutId id="2147483669" r:id="rId15"/>
    <p:sldLayoutId id="214748367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53097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30.png"/><Relationship Id="rId14" Type="http://schemas.openxmlformats.org/officeDocument/2006/relationships/image" Target="../media/image31.png"/><Relationship Id="rId15" Type="http://schemas.openxmlformats.org/officeDocument/2006/relationships/image" Target="../media/image32.png"/><Relationship Id="rId16" Type="http://schemas.openxmlformats.org/officeDocument/2006/relationships/image" Target="../media/image33.png"/><Relationship Id="rId17" Type="http://schemas.openxmlformats.org/officeDocument/2006/relationships/image" Target="../media/image34.png"/><Relationship Id="rId18" Type="http://schemas.openxmlformats.org/officeDocument/2006/relationships/hyperlink" Target="https://network.pivotal.io/"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26.png"/><Relationship Id="rId10"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9" Type="http://schemas.openxmlformats.org/officeDocument/2006/relationships/image" Target="../media/image45.png"/><Relationship Id="rId20" Type="http://schemas.openxmlformats.org/officeDocument/2006/relationships/image" Target="../media/image56.png"/><Relationship Id="rId21" Type="http://schemas.openxmlformats.org/officeDocument/2006/relationships/image" Target="../media/image57.png"/><Relationship Id="rId22" Type="http://schemas.openxmlformats.org/officeDocument/2006/relationships/image" Target="../media/image58.png"/><Relationship Id="rId10" Type="http://schemas.openxmlformats.org/officeDocument/2006/relationships/image" Target="../media/image46.png"/><Relationship Id="rId11" Type="http://schemas.openxmlformats.org/officeDocument/2006/relationships/image" Target="../media/image47.png"/><Relationship Id="rId12" Type="http://schemas.openxmlformats.org/officeDocument/2006/relationships/image" Target="../media/image48.png"/><Relationship Id="rId13" Type="http://schemas.openxmlformats.org/officeDocument/2006/relationships/image" Target="../media/image49.png"/><Relationship Id="rId14" Type="http://schemas.openxmlformats.org/officeDocument/2006/relationships/image" Target="../media/image50.png"/><Relationship Id="rId15" Type="http://schemas.openxmlformats.org/officeDocument/2006/relationships/image" Target="../media/image51.png"/><Relationship Id="rId16" Type="http://schemas.openxmlformats.org/officeDocument/2006/relationships/image" Target="../media/image52.png"/><Relationship Id="rId17" Type="http://schemas.openxmlformats.org/officeDocument/2006/relationships/image" Target="../media/image53.png"/><Relationship Id="rId18" Type="http://schemas.openxmlformats.org/officeDocument/2006/relationships/image" Target="../media/image54.png"/><Relationship Id="rId19" Type="http://schemas.openxmlformats.org/officeDocument/2006/relationships/image" Target="../media/image55.png"/><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59.png"/><Relationship Id="rId5" Type="http://schemas.openxmlformats.org/officeDocument/2006/relationships/image" Target="../media/image60.png"/><Relationship Id="rId1" Type="http://schemas.openxmlformats.org/officeDocument/2006/relationships/slideLayout" Target="../slideLayouts/slideLayout28.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hyperlink" Target="http://docs.pivotal.io/pivotalcf/services/overview.html" TargetMode="External"/><Relationship Id="rId1" Type="http://schemas.openxmlformats.org/officeDocument/2006/relationships/slideLayout" Target="../slideLayouts/slideLayout28.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66.png"/><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67.jpeg"/><Relationship Id="rId1" Type="http://schemas.openxmlformats.org/officeDocument/2006/relationships/slideLayout" Target="../slideLayouts/slideLayout28.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68.png"/><Relationship Id="rId1" Type="http://schemas.openxmlformats.org/officeDocument/2006/relationships/slideLayout" Target="../slideLayouts/slideLayout28.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69.png"/><Relationship Id="rId5" Type="http://schemas.openxmlformats.org/officeDocument/2006/relationships/image" Target="../media/image70.png"/><Relationship Id="rId1" Type="http://schemas.openxmlformats.org/officeDocument/2006/relationships/slideLayout" Target="../slideLayouts/slideLayout28.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71.png"/><Relationship Id="rId1" Type="http://schemas.openxmlformats.org/officeDocument/2006/relationships/slideLayout" Target="../slideLayouts/slideLayout28.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72.png"/><Relationship Id="rId1" Type="http://schemas.openxmlformats.org/officeDocument/2006/relationships/slideLayout" Target="../slideLayouts/slideLayout28.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73.png"/><Relationship Id="rId1" Type="http://schemas.openxmlformats.org/officeDocument/2006/relationships/slideLayout" Target="../slideLayouts/slideLayout28.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74.png"/><Relationship Id="rId1" Type="http://schemas.openxmlformats.org/officeDocument/2006/relationships/slideLayout" Target="../slideLayouts/slideLayout28.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75.png"/><Relationship Id="rId1" Type="http://schemas.openxmlformats.org/officeDocument/2006/relationships/slideLayout" Target="../slideLayouts/slideLayout28.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76.png"/><Relationship Id="rId1" Type="http://schemas.openxmlformats.org/officeDocument/2006/relationships/slideLayout" Target="../slideLayouts/slideLayout28.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 4:</a:t>
            </a: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Deploy Existing </a:t>
            </a:r>
            <a:br>
              <a:rPr lang="en-US" sz="4000" dirty="0" smtClean="0">
                <a:solidFill>
                  <a:schemeClr val="lt1"/>
                </a:solidFill>
                <a:latin typeface="Roboto"/>
                <a:ea typeface="Roboto"/>
                <a:cs typeface="Roboto"/>
                <a:sym typeface="Roboto"/>
              </a:rPr>
            </a:br>
            <a:r>
              <a:rPr lang="en-US" sz="4000" dirty="0" err="1" smtClean="0">
                <a:solidFill>
                  <a:schemeClr val="lt1"/>
                </a:solidFill>
                <a:latin typeface="Roboto"/>
                <a:ea typeface="Roboto"/>
                <a:cs typeface="Roboto"/>
                <a:sym typeface="Roboto"/>
              </a:rPr>
              <a:t>Postgresql</a:t>
            </a:r>
            <a:r>
              <a:rPr lang="en-US" sz="4000" dirty="0" smtClean="0">
                <a:solidFill>
                  <a:schemeClr val="lt1"/>
                </a:solidFill>
                <a:latin typeface="Roboto"/>
                <a:ea typeface="Roboto"/>
                <a:cs typeface="Roboto"/>
                <a:sym typeface="Roboto"/>
              </a:rPr>
              <a:t> Service Broker</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68082920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Scale the platform</a:t>
            </a:r>
          </a:p>
        </p:txBody>
      </p:sp>
      <p:pic>
        <p:nvPicPr>
          <p:cNvPr id="4" name="Imagen 3" descr="Screen Shot 2016-01-09 at 18.16.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04" y="1689744"/>
            <a:ext cx="8113430" cy="2232164"/>
          </a:xfrm>
          <a:prstGeom prst="rect">
            <a:avLst/>
          </a:prstGeom>
        </p:spPr>
      </p:pic>
    </p:spTree>
    <p:extLst>
      <p:ext uri="{BB962C8B-B14F-4D97-AF65-F5344CB8AC3E}">
        <p14:creationId xmlns:p14="http://schemas.microsoft.com/office/powerpoint/2010/main" val="425400810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Easily import new products</a:t>
            </a:r>
          </a:p>
        </p:txBody>
      </p:sp>
      <p:pic>
        <p:nvPicPr>
          <p:cNvPr id="4" name="Imagen 3" descr="Screen Shot 2016-01-09 at 18.30.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1" y="1631385"/>
            <a:ext cx="1969792" cy="2849163"/>
          </a:xfrm>
          <a:prstGeom prst="rect">
            <a:avLst/>
          </a:prstGeom>
        </p:spPr>
      </p:pic>
    </p:spTree>
    <p:extLst>
      <p:ext uri="{BB962C8B-B14F-4D97-AF65-F5344CB8AC3E}">
        <p14:creationId xmlns:p14="http://schemas.microsoft.com/office/powerpoint/2010/main" val="138170641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Network</a:t>
            </a:r>
            <a:endParaRPr lang="en" dirty="0">
              <a:solidFill>
                <a:srgbClr val="138A7E"/>
              </a:solidFill>
            </a:endParaRPr>
          </a:p>
        </p:txBody>
      </p:sp>
      <p:grpSp>
        <p:nvGrpSpPr>
          <p:cNvPr id="3" name="Agrupar 2"/>
          <p:cNvGrpSpPr/>
          <p:nvPr/>
        </p:nvGrpSpPr>
        <p:grpSpPr>
          <a:xfrm>
            <a:off x="660762" y="3041609"/>
            <a:ext cx="3186103" cy="1452001"/>
            <a:chOff x="2670384" y="2250567"/>
            <a:chExt cx="3186103" cy="1452001"/>
          </a:xfrm>
        </p:grpSpPr>
        <p:pic>
          <p:nvPicPr>
            <p:cNvPr id="96" name="Shape 382"/>
            <p:cNvPicPr preferRelativeResize="0"/>
            <p:nvPr/>
          </p:nvPicPr>
          <p:blipFill rotWithShape="1">
            <a:blip r:embed="rId3">
              <a:alphaModFix/>
            </a:blip>
            <a:srcRect/>
            <a:stretch/>
          </p:blipFill>
          <p:spPr>
            <a:xfrm>
              <a:off x="2670384" y="2250567"/>
              <a:ext cx="3186103" cy="745228"/>
            </a:xfrm>
            <a:prstGeom prst="rect">
              <a:avLst/>
            </a:prstGeom>
            <a:noFill/>
            <a:ln>
              <a:noFill/>
            </a:ln>
          </p:spPr>
        </p:pic>
        <p:sp>
          <p:nvSpPr>
            <p:cNvPr id="97" name="Shape 383"/>
            <p:cNvSpPr/>
            <p:nvPr/>
          </p:nvSpPr>
          <p:spPr>
            <a:xfrm>
              <a:off x="2670384" y="3287235"/>
              <a:ext cx="3186103" cy="415333"/>
            </a:xfrm>
            <a:prstGeom prst="roundRect">
              <a:avLst>
                <a:gd name="adj" fmla="val 11122"/>
              </a:avLst>
            </a:prstGeom>
            <a:solidFill>
              <a:srgbClr val="5E5E5E"/>
            </a:solidFill>
            <a:ln>
              <a:noFill/>
            </a:ln>
          </p:spPr>
          <p:txBody>
            <a:bodyPr lIns="0" tIns="0" rIns="0" bIns="0" anchor="ctr" anchorCtr="0">
              <a:noAutofit/>
            </a:bodyPr>
            <a:lstStyle/>
            <a:p>
              <a:pPr marL="0" marR="0" lvl="0" indent="0" algn="l" rtl="0">
                <a:spcBef>
                  <a:spcPts val="0"/>
                </a:spcBef>
                <a:buSzPct val="25000"/>
                <a:buNone/>
              </a:pPr>
              <a:r>
                <a:rPr lang="en-US" sz="1800" b="0" i="0" u="none" strike="noStrike" cap="none" dirty="0">
                  <a:solidFill>
                    <a:srgbClr val="FFFFFF"/>
                  </a:solidFill>
                  <a:latin typeface="Arial"/>
                  <a:ea typeface="Arial"/>
                  <a:cs typeface="Arial"/>
                  <a:sym typeface="Arial"/>
                </a:rPr>
                <a:t>  </a:t>
              </a:r>
              <a:r>
                <a:rPr lang="en-US" sz="1400" b="0" i="0" u="none" strike="noStrike" cap="none" dirty="0" err="1">
                  <a:solidFill>
                    <a:srgbClr val="FFFFFF"/>
                  </a:solidFill>
                  <a:latin typeface="Arial"/>
                  <a:ea typeface="Arial"/>
                  <a:cs typeface="Arial"/>
                  <a:sym typeface="Arial"/>
                </a:rPr>
                <a:t>IaaS</a:t>
              </a:r>
              <a:endParaRPr lang="en-US" sz="1400" b="0" i="0" u="none" strike="noStrike" cap="none" dirty="0">
                <a:solidFill>
                  <a:srgbClr val="FFFFFF"/>
                </a:solidFill>
                <a:latin typeface="Arial"/>
                <a:ea typeface="Arial"/>
                <a:cs typeface="Arial"/>
                <a:sym typeface="Arial"/>
              </a:endParaRPr>
            </a:p>
          </p:txBody>
        </p:sp>
        <p:grpSp>
          <p:nvGrpSpPr>
            <p:cNvPr id="136" name="Agrupar 135"/>
            <p:cNvGrpSpPr/>
            <p:nvPr/>
          </p:nvGrpSpPr>
          <p:grpSpPr>
            <a:xfrm>
              <a:off x="3491249" y="3333465"/>
              <a:ext cx="2088895" cy="291440"/>
              <a:chOff x="5826957" y="4197831"/>
              <a:chExt cx="2088895" cy="291440"/>
            </a:xfrm>
          </p:grpSpPr>
          <p:pic>
            <p:nvPicPr>
              <p:cNvPr id="128" name="Shape 385"/>
              <p:cNvPicPr preferRelativeResize="0"/>
              <p:nvPr/>
            </p:nvPicPr>
            <p:blipFill rotWithShape="1">
              <a:blip r:embed="rId4">
                <a:alphaModFix/>
              </a:blip>
              <a:srcRect/>
              <a:stretch/>
            </p:blipFill>
            <p:spPr>
              <a:xfrm>
                <a:off x="5826957" y="4198726"/>
                <a:ext cx="288800" cy="289650"/>
              </a:xfrm>
              <a:prstGeom prst="rect">
                <a:avLst/>
              </a:prstGeom>
              <a:noFill/>
              <a:ln>
                <a:noFill/>
              </a:ln>
            </p:spPr>
          </p:pic>
          <p:pic>
            <p:nvPicPr>
              <p:cNvPr id="129" name="Shape 386"/>
              <p:cNvPicPr preferRelativeResize="0"/>
              <p:nvPr/>
            </p:nvPicPr>
            <p:blipFill rotWithShape="1">
              <a:blip r:embed="rId5">
                <a:alphaModFix/>
              </a:blip>
              <a:srcRect/>
              <a:stretch/>
            </p:blipFill>
            <p:spPr>
              <a:xfrm>
                <a:off x="6260967" y="4197831"/>
                <a:ext cx="289693" cy="290544"/>
              </a:xfrm>
              <a:prstGeom prst="rect">
                <a:avLst/>
              </a:prstGeom>
              <a:noFill/>
              <a:ln>
                <a:noFill/>
              </a:ln>
            </p:spPr>
          </p:pic>
          <p:pic>
            <p:nvPicPr>
              <p:cNvPr id="130" name="Shape 387"/>
              <p:cNvPicPr preferRelativeResize="0"/>
              <p:nvPr/>
            </p:nvPicPr>
            <p:blipFill rotWithShape="1">
              <a:blip r:embed="rId6">
                <a:alphaModFix/>
              </a:blip>
              <a:srcRect/>
              <a:stretch/>
            </p:blipFill>
            <p:spPr>
              <a:xfrm>
                <a:off x="6695873" y="4198278"/>
                <a:ext cx="785076" cy="290545"/>
              </a:xfrm>
              <a:prstGeom prst="rect">
                <a:avLst/>
              </a:prstGeom>
              <a:noFill/>
              <a:ln>
                <a:noFill/>
              </a:ln>
            </p:spPr>
          </p:pic>
          <p:pic>
            <p:nvPicPr>
              <p:cNvPr id="131" name="Shape 388"/>
              <p:cNvPicPr preferRelativeResize="0"/>
              <p:nvPr/>
            </p:nvPicPr>
            <p:blipFill rotWithShape="1">
              <a:blip r:embed="rId7">
                <a:alphaModFix/>
              </a:blip>
              <a:srcRect l="12296" t="1162" r="16472" b="27441"/>
              <a:stretch/>
            </p:blipFill>
            <p:spPr>
              <a:xfrm>
                <a:off x="7626159" y="4198726"/>
                <a:ext cx="289693" cy="290545"/>
              </a:xfrm>
              <a:prstGeom prst="rect">
                <a:avLst/>
              </a:prstGeom>
              <a:noFill/>
              <a:ln>
                <a:noFill/>
              </a:ln>
            </p:spPr>
          </p:pic>
        </p:grpSp>
        <p:sp>
          <p:nvSpPr>
            <p:cNvPr id="99" name="Shape 391"/>
            <p:cNvSpPr/>
            <p:nvPr/>
          </p:nvSpPr>
          <p:spPr>
            <a:xfrm>
              <a:off x="2670384" y="2995795"/>
              <a:ext cx="3186103" cy="291440"/>
            </a:xfrm>
            <a:prstGeom prst="roundRect">
              <a:avLst>
                <a:gd name="adj" fmla="val 13079"/>
              </a:avLst>
            </a:prstGeom>
            <a:solidFill>
              <a:srgbClr val="29756E"/>
            </a:solidFill>
            <a:ln>
              <a:noFill/>
            </a:ln>
          </p:spPr>
          <p:txBody>
            <a:bodyPr lIns="0" tIns="0" rIns="0" bIns="0" anchor="ctr" anchorCtr="0">
              <a:noAutofit/>
            </a:bodyPr>
            <a:lstStyle/>
            <a:p>
              <a:pPr marL="0" marR="0" lvl="0" indent="0" algn="ctr" rtl="0">
                <a:spcBef>
                  <a:spcPts val="0"/>
                </a:spcBef>
                <a:buSzPct val="25000"/>
                <a:buNone/>
              </a:pPr>
              <a:r>
                <a:rPr lang="en-US" sz="1600" b="0" i="0" u="none" strike="noStrike" cap="none" dirty="0" smtClean="0">
                  <a:solidFill>
                    <a:srgbClr val="FFFFFF"/>
                  </a:solidFill>
                  <a:latin typeface="Arial"/>
                  <a:ea typeface="Arial"/>
                  <a:cs typeface="Arial"/>
                  <a:sym typeface="Arial"/>
                </a:rPr>
                <a:t>BOSH</a:t>
              </a:r>
              <a:endParaRPr lang="en-US" sz="1600" b="0" i="0" u="none" strike="noStrike" cap="none" dirty="0">
                <a:solidFill>
                  <a:srgbClr val="FFFFFF"/>
                </a:solidFill>
                <a:latin typeface="Arial"/>
                <a:ea typeface="Arial"/>
                <a:cs typeface="Arial"/>
                <a:sym typeface="Arial"/>
              </a:endParaRPr>
            </a:p>
          </p:txBody>
        </p:sp>
        <p:pic>
          <p:nvPicPr>
            <p:cNvPr id="127" name="Shape 419"/>
            <p:cNvPicPr preferRelativeResize="0"/>
            <p:nvPr/>
          </p:nvPicPr>
          <p:blipFill rotWithShape="1">
            <a:blip r:embed="rId8">
              <a:alphaModFix/>
            </a:blip>
            <a:srcRect/>
            <a:stretch/>
          </p:blipFill>
          <p:spPr>
            <a:xfrm>
              <a:off x="2670384" y="2250567"/>
              <a:ext cx="3186103" cy="771429"/>
            </a:xfrm>
            <a:prstGeom prst="rect">
              <a:avLst/>
            </a:prstGeom>
            <a:noFill/>
            <a:ln>
              <a:noFill/>
            </a:ln>
          </p:spPr>
        </p:pic>
      </p:gr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Pivotal Network provides a rich set of products for Pivotal OpsManager</a:t>
            </a:r>
          </a:p>
        </p:txBody>
      </p:sp>
      <p:grpSp>
        <p:nvGrpSpPr>
          <p:cNvPr id="13" name="Agrupar 12"/>
          <p:cNvGrpSpPr/>
          <p:nvPr/>
        </p:nvGrpSpPr>
        <p:grpSpPr>
          <a:xfrm>
            <a:off x="556823" y="1831498"/>
            <a:ext cx="3377583" cy="1136487"/>
            <a:chOff x="556824" y="1528911"/>
            <a:chExt cx="3377583" cy="1136487"/>
          </a:xfrm>
        </p:grpSpPr>
        <p:pic>
          <p:nvPicPr>
            <p:cNvPr id="4" name="Imagen 3" descr="Screen Shot 2016-01-09 at 17.53.1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824" y="1528911"/>
              <a:ext cx="1128597" cy="377999"/>
            </a:xfrm>
            <a:prstGeom prst="rect">
              <a:avLst/>
            </a:prstGeom>
          </p:spPr>
        </p:pic>
        <p:pic>
          <p:nvPicPr>
            <p:cNvPr id="5" name="Imagen 4" descr="Screen Shot 2016-01-09 at 17.53.44.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6824" y="1884084"/>
              <a:ext cx="1128597" cy="397234"/>
            </a:xfrm>
            <a:prstGeom prst="rect">
              <a:avLst/>
            </a:prstGeom>
          </p:spPr>
        </p:pic>
        <p:pic>
          <p:nvPicPr>
            <p:cNvPr id="6" name="Imagen 5" descr="Screen Shot 2016-01-09 at 17.54.00.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5421" y="2231942"/>
              <a:ext cx="1123145" cy="433456"/>
            </a:xfrm>
            <a:prstGeom prst="rect">
              <a:avLst/>
            </a:prstGeom>
          </p:spPr>
        </p:pic>
        <p:pic>
          <p:nvPicPr>
            <p:cNvPr id="7" name="Imagen 6" descr="Screen Shot 2016-01-09 at 17.54.08.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85421" y="1884083"/>
              <a:ext cx="1125839" cy="397234"/>
            </a:xfrm>
            <a:prstGeom prst="rect">
              <a:avLst/>
            </a:prstGeom>
          </p:spPr>
        </p:pic>
        <p:pic>
          <p:nvPicPr>
            <p:cNvPr id="8" name="Imagen 7" descr="Screen Shot 2016-01-09 at 17.53.53.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85421" y="1528911"/>
              <a:ext cx="1125839" cy="374407"/>
            </a:xfrm>
            <a:prstGeom prst="rect">
              <a:avLst/>
            </a:prstGeom>
          </p:spPr>
        </p:pic>
        <p:pic>
          <p:nvPicPr>
            <p:cNvPr id="9" name="Imagen 8" descr="Screen Shot 2016-01-09 at 17.56.54.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6824" y="2272667"/>
              <a:ext cx="1128596" cy="392730"/>
            </a:xfrm>
            <a:prstGeom prst="rect">
              <a:avLst/>
            </a:prstGeom>
          </p:spPr>
        </p:pic>
        <p:pic>
          <p:nvPicPr>
            <p:cNvPr id="10" name="Imagen 9" descr="Screen Shot 2016-01-09 at 17.57.46.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08566" y="1528911"/>
              <a:ext cx="1125840" cy="355173"/>
            </a:xfrm>
            <a:prstGeom prst="rect">
              <a:avLst/>
            </a:prstGeom>
          </p:spPr>
        </p:pic>
        <p:pic>
          <p:nvPicPr>
            <p:cNvPr id="11" name="Imagen 10" descr="Screen Shot 2016-01-09 at 17.57.57.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1260" y="1876053"/>
              <a:ext cx="1123146" cy="337294"/>
            </a:xfrm>
            <a:prstGeom prst="rect">
              <a:avLst/>
            </a:prstGeom>
          </p:spPr>
        </p:pic>
        <p:pic>
          <p:nvPicPr>
            <p:cNvPr id="12" name="Imagen 11" descr="Screen Shot 2016-01-09 at 17.58.06.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08567" y="2206203"/>
              <a:ext cx="1125840" cy="459194"/>
            </a:xfrm>
            <a:prstGeom prst="rect">
              <a:avLst/>
            </a:prstGeom>
          </p:spPr>
        </p:pic>
      </p:grpSp>
      <p:sp>
        <p:nvSpPr>
          <p:cNvPr id="54" name="CuadroTexto 53"/>
          <p:cNvSpPr txBox="1"/>
          <p:nvPr/>
        </p:nvSpPr>
        <p:spPr>
          <a:xfrm>
            <a:off x="4104241" y="2044046"/>
            <a:ext cx="4700927" cy="584776"/>
          </a:xfrm>
          <a:prstGeom prst="rect">
            <a:avLst/>
          </a:prstGeom>
          <a:noFill/>
        </p:spPr>
        <p:txBody>
          <a:bodyPr wrap="none" rtlCol="0">
            <a:spAutoFit/>
          </a:bodyPr>
          <a:lstStyle/>
          <a:p>
            <a:r>
              <a:rPr lang="en" sz="3200" dirty="0">
                <a:hlinkClick r:id="rId18"/>
              </a:rPr>
              <a:t>https://network.pivotal.io/</a:t>
            </a:r>
            <a:endParaRPr lang="en" sz="3200" dirty="0"/>
          </a:p>
        </p:txBody>
      </p:sp>
    </p:spTree>
    <p:extLst>
      <p:ext uri="{BB962C8B-B14F-4D97-AF65-F5344CB8AC3E}">
        <p14:creationId xmlns:p14="http://schemas.microsoft.com/office/powerpoint/2010/main" val="99105465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a:t>
            </a:r>
            <a:endParaRPr lang="en" dirty="0">
              <a:solidFill>
                <a:srgbClr val="138A7E"/>
              </a:solidFill>
            </a:endParaRPr>
          </a:p>
        </p:txBody>
      </p:sp>
      <p:pic>
        <p:nvPicPr>
          <p:cNvPr id="5" name="Imagen 4" descr="Screen Shot 2016-01-09 at 18.39.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449" y="1407539"/>
            <a:ext cx="3149600" cy="2438400"/>
          </a:xfrm>
          <a:prstGeom prst="rect">
            <a:avLst/>
          </a:prstGeom>
        </p:spPr>
      </p:pic>
      <p:sp>
        <p:nvSpPr>
          <p:cNvPr id="7" name="CuadroTexto 6"/>
          <p:cNvSpPr txBox="1"/>
          <p:nvPr/>
        </p:nvSpPr>
        <p:spPr>
          <a:xfrm>
            <a:off x="4492322" y="2320343"/>
            <a:ext cx="3078725" cy="307777"/>
          </a:xfrm>
          <a:prstGeom prst="rect">
            <a:avLst/>
          </a:prstGeom>
          <a:noFill/>
        </p:spPr>
        <p:txBody>
          <a:bodyPr wrap="none" rtlCol="0">
            <a:spAutoFit/>
          </a:bodyPr>
          <a:lstStyle/>
          <a:p>
            <a:r>
              <a:rPr lang="en" dirty="0" smtClean="0">
                <a:solidFill>
                  <a:schemeClr val="bg1"/>
                </a:solidFill>
              </a:rPr>
              <a:t>Manifest templates and UI rendering</a:t>
            </a:r>
            <a:endParaRPr lang="en" dirty="0">
              <a:solidFill>
                <a:schemeClr val="bg1"/>
              </a:solidFill>
            </a:endParaRPr>
          </a:p>
        </p:txBody>
      </p:sp>
      <p:sp>
        <p:nvSpPr>
          <p:cNvPr id="8" name="CuadroTexto 7"/>
          <p:cNvSpPr txBox="1"/>
          <p:nvPr/>
        </p:nvSpPr>
        <p:spPr>
          <a:xfrm>
            <a:off x="4492322" y="1891668"/>
            <a:ext cx="2778913" cy="307777"/>
          </a:xfrm>
          <a:prstGeom prst="rect">
            <a:avLst/>
          </a:prstGeom>
          <a:noFill/>
        </p:spPr>
        <p:txBody>
          <a:bodyPr wrap="none" rtlCol="0">
            <a:spAutoFit/>
          </a:bodyPr>
          <a:lstStyle/>
          <a:p>
            <a:r>
              <a:rPr lang="en" dirty="0" smtClean="0">
                <a:solidFill>
                  <a:schemeClr val="bg1"/>
                </a:solidFill>
              </a:rPr>
              <a:t>Migration from previous versions</a:t>
            </a:r>
            <a:endParaRPr lang="en" dirty="0">
              <a:solidFill>
                <a:schemeClr val="bg1"/>
              </a:solidFill>
            </a:endParaRPr>
          </a:p>
        </p:txBody>
      </p:sp>
      <p:sp>
        <p:nvSpPr>
          <p:cNvPr id="9" name="CuadroTexto 8"/>
          <p:cNvSpPr txBox="1"/>
          <p:nvPr/>
        </p:nvSpPr>
        <p:spPr>
          <a:xfrm>
            <a:off x="4492322" y="3072107"/>
            <a:ext cx="1421959" cy="307777"/>
          </a:xfrm>
          <a:prstGeom prst="rect">
            <a:avLst/>
          </a:prstGeom>
          <a:noFill/>
        </p:spPr>
        <p:txBody>
          <a:bodyPr wrap="none" rtlCol="0">
            <a:spAutoFit/>
          </a:bodyPr>
          <a:lstStyle/>
          <a:p>
            <a:r>
              <a:rPr lang="en" dirty="0" smtClean="0">
                <a:solidFill>
                  <a:schemeClr val="bg1"/>
                </a:solidFill>
              </a:rPr>
              <a:t>BOSH releases</a:t>
            </a:r>
            <a:endParaRPr lang="en" dirty="0">
              <a:solidFill>
                <a:schemeClr val="bg1"/>
              </a:solidFill>
            </a:endParaRPr>
          </a:p>
        </p:txBody>
      </p:sp>
      <p:cxnSp>
        <p:nvCxnSpPr>
          <p:cNvPr id="10" name="Conector recto de flecha 9"/>
          <p:cNvCxnSpPr>
            <a:stCxn id="8" idx="1"/>
          </p:cNvCxnSpPr>
          <p:nvPr/>
        </p:nvCxnSpPr>
        <p:spPr>
          <a:xfrm flipH="1" flipV="1">
            <a:off x="3379349" y="2039976"/>
            <a:ext cx="1112973" cy="55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7" idx="1"/>
          </p:cNvCxnSpPr>
          <p:nvPr/>
        </p:nvCxnSpPr>
        <p:spPr>
          <a:xfrm flipH="1" flipV="1">
            <a:off x="3095920" y="2459686"/>
            <a:ext cx="1396402" cy="145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9" idx="1"/>
          </p:cNvCxnSpPr>
          <p:nvPr/>
        </p:nvCxnSpPr>
        <p:spPr>
          <a:xfrm flipH="1">
            <a:off x="3946208" y="3225996"/>
            <a:ext cx="546114" cy="22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132729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 UI rendering</a:t>
            </a:r>
            <a:endParaRPr lang="en" dirty="0">
              <a:solidFill>
                <a:srgbClr val="138A7E"/>
              </a:solidFill>
            </a:endParaRPr>
          </a:p>
        </p:txBody>
      </p:sp>
      <p:pic>
        <p:nvPicPr>
          <p:cNvPr id="3" name="Imagen 2" descr="Screen Shot 2016-01-09 at 18.43.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24" y="1133764"/>
            <a:ext cx="8132116" cy="3076230"/>
          </a:xfrm>
          <a:prstGeom prst="rect">
            <a:avLst/>
          </a:prstGeom>
        </p:spPr>
      </p:pic>
      <p:pic>
        <p:nvPicPr>
          <p:cNvPr id="4" name="Imagen 3" descr="Screen Shot 2016-01-09 at 18.44.1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3475" y="2251176"/>
            <a:ext cx="4128834" cy="1692600"/>
          </a:xfrm>
          <a:prstGeom prst="rect">
            <a:avLst/>
          </a:prstGeom>
        </p:spPr>
      </p:pic>
    </p:spTree>
    <p:extLst>
      <p:ext uri="{BB962C8B-B14F-4D97-AF65-F5344CB8AC3E}">
        <p14:creationId xmlns:p14="http://schemas.microsoft.com/office/powerpoint/2010/main" val="166636602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 manifest templates</a:t>
            </a:r>
            <a:endParaRPr lang="en" dirty="0">
              <a:solidFill>
                <a:srgbClr val="138A7E"/>
              </a:solidFill>
            </a:endParaRPr>
          </a:p>
        </p:txBody>
      </p:sp>
      <p:pic>
        <p:nvPicPr>
          <p:cNvPr id="5" name="Imagen 4" descr="Screen Shot 2016-01-09 at 18.46.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609" y="1012260"/>
            <a:ext cx="5465870" cy="3498947"/>
          </a:xfrm>
          <a:prstGeom prst="rect">
            <a:avLst/>
          </a:prstGeom>
        </p:spPr>
      </p:pic>
    </p:spTree>
    <p:extLst>
      <p:ext uri="{BB962C8B-B14F-4D97-AF65-F5344CB8AC3E}">
        <p14:creationId xmlns:p14="http://schemas.microsoft.com/office/powerpoint/2010/main" val="376837349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BOSH 2.0</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5061457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Bosh 2.0 Features</a:t>
            </a:r>
            <a:endParaRPr lang="en-US" dirty="0"/>
          </a:p>
        </p:txBody>
      </p:sp>
      <p:graphicFrame>
        <p:nvGraphicFramePr>
          <p:cNvPr id="4" name="Diagram 3"/>
          <p:cNvGraphicFramePr/>
          <p:nvPr>
            <p:extLst>
              <p:ext uri="{D42A27DB-BD31-4B8C-83A1-F6EECF244321}">
                <p14:modId xmlns:p14="http://schemas.microsoft.com/office/powerpoint/2010/main" val="2355550155"/>
              </p:ext>
            </p:extLst>
          </p:nvPr>
        </p:nvGraphicFramePr>
        <p:xfrm>
          <a:off x="1388534" y="914399"/>
          <a:ext cx="5765800" cy="3594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88446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Bosh 2.0 Features</a:t>
            </a:r>
            <a:endParaRPr lang="en-US" dirty="0"/>
          </a:p>
        </p:txBody>
      </p:sp>
      <p:graphicFrame>
        <p:nvGraphicFramePr>
          <p:cNvPr id="4" name="Diagram 3"/>
          <p:cNvGraphicFramePr/>
          <p:nvPr>
            <p:extLst>
              <p:ext uri="{D42A27DB-BD31-4B8C-83A1-F6EECF244321}">
                <p14:modId xmlns:p14="http://schemas.microsoft.com/office/powerpoint/2010/main" val="3473779950"/>
              </p:ext>
            </p:extLst>
          </p:nvPr>
        </p:nvGraphicFramePr>
        <p:xfrm>
          <a:off x="1388534" y="914399"/>
          <a:ext cx="5765800" cy="3594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38915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Cloud Foundry</a:t>
            </a: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Service Broker</a:t>
            </a:r>
          </a:p>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And Marketplace</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84146874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3"/>
          <a:stretch>
            <a:fillRect/>
          </a:stretch>
        </p:blipFill>
        <p:spPr>
          <a:xfrm>
            <a:off x="32234" y="990600"/>
            <a:ext cx="1848286" cy="1359385"/>
          </a:xfrm>
          <a:prstGeom prst="rect">
            <a:avLst/>
          </a:prstGeom>
        </p:spPr>
      </p:pic>
      <p:sp>
        <p:nvSpPr>
          <p:cNvPr id="2" name="Title 1"/>
          <p:cNvSpPr>
            <a:spLocks noGrp="1"/>
          </p:cNvSpPr>
          <p:nvPr>
            <p:ph type="title"/>
          </p:nvPr>
        </p:nvSpPr>
        <p:spPr/>
        <p:txBody>
          <a:bodyPr/>
          <a:lstStyle/>
          <a:p>
            <a:r>
              <a:rPr lang="en-US" dirty="0" smtClean="0"/>
              <a:t>Lab 4: Big Picture</a:t>
            </a:r>
            <a:endParaRPr lang="en-US" dirty="0"/>
          </a:p>
        </p:txBody>
      </p:sp>
      <p:grpSp>
        <p:nvGrpSpPr>
          <p:cNvPr id="4" name="Group 3"/>
          <p:cNvGrpSpPr/>
          <p:nvPr/>
        </p:nvGrpSpPr>
        <p:grpSpPr>
          <a:xfrm>
            <a:off x="1698486" y="2476502"/>
            <a:ext cx="2974660" cy="1790700"/>
            <a:chOff x="6146800" y="2489200"/>
            <a:chExt cx="2286000" cy="1790700"/>
          </a:xfrm>
        </p:grpSpPr>
        <p:sp>
          <p:nvSpPr>
            <p:cNvPr id="5" name="Snip Same Side Corner Rectangle 4"/>
            <p:cNvSpPr/>
            <p:nvPr/>
          </p:nvSpPr>
          <p:spPr>
            <a:xfrm>
              <a:off x="6146800" y="2489200"/>
              <a:ext cx="2286000" cy="1790700"/>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b="1" dirty="0" err="1" smtClean="0"/>
                <a:t>PcfDev</a:t>
              </a:r>
              <a:r>
                <a:rPr lang="en-US" dirty="0" smtClean="0"/>
                <a:t>: </a:t>
              </a:r>
              <a:r>
                <a:rPr lang="en-US" sz="1200" dirty="0" smtClean="0"/>
                <a:t>192.168.11.11</a:t>
              </a:r>
              <a:endParaRPr lang="en-US" sz="1200" dirty="0"/>
            </a:p>
          </p:txBody>
        </p:sp>
        <p:sp>
          <p:nvSpPr>
            <p:cNvPr id="6" name="TextBox 5"/>
            <p:cNvSpPr txBox="1"/>
            <p:nvPr/>
          </p:nvSpPr>
          <p:spPr>
            <a:xfrm>
              <a:off x="6146800" y="3653134"/>
              <a:ext cx="466794" cy="307777"/>
            </a:xfrm>
            <a:prstGeom prst="rect">
              <a:avLst/>
            </a:prstGeom>
            <a:noFill/>
          </p:spPr>
          <p:txBody>
            <a:bodyPr wrap="none" rtlCol="0">
              <a:spAutoFit/>
            </a:bodyPr>
            <a:lstStyle/>
            <a:p>
              <a:r>
                <a:rPr lang="en-US" dirty="0" smtClean="0"/>
                <a:t>VM</a:t>
              </a:r>
              <a:endParaRPr lang="en-US" dirty="0"/>
            </a:p>
          </p:txBody>
        </p:sp>
        <p:pic>
          <p:nvPicPr>
            <p:cNvPr id="7" name="Picture 6"/>
            <p:cNvPicPr>
              <a:picLocks noChangeAspect="1"/>
            </p:cNvPicPr>
            <p:nvPr/>
          </p:nvPicPr>
          <p:blipFill>
            <a:blip r:embed="rId4"/>
            <a:stretch>
              <a:fillRect/>
            </a:stretch>
          </p:blipFill>
          <p:spPr>
            <a:xfrm>
              <a:off x="6575494" y="2565401"/>
              <a:ext cx="1085900" cy="1435099"/>
            </a:xfrm>
            <a:prstGeom prst="rect">
              <a:avLst/>
            </a:prstGeom>
          </p:spPr>
        </p:pic>
      </p:grpSp>
      <p:grpSp>
        <p:nvGrpSpPr>
          <p:cNvPr id="8" name="Group 7"/>
          <p:cNvGrpSpPr/>
          <p:nvPr/>
        </p:nvGrpSpPr>
        <p:grpSpPr>
          <a:xfrm>
            <a:off x="6604000" y="2637368"/>
            <a:ext cx="2286000" cy="1790700"/>
            <a:chOff x="2565400" y="2489200"/>
            <a:chExt cx="2286000" cy="1790700"/>
          </a:xfrm>
        </p:grpSpPr>
        <p:sp>
          <p:nvSpPr>
            <p:cNvPr id="9" name="Snip Same Side Corner Rectangle 8"/>
            <p:cNvSpPr/>
            <p:nvPr/>
          </p:nvSpPr>
          <p:spPr>
            <a:xfrm>
              <a:off x="2565400" y="2489200"/>
              <a:ext cx="2286000" cy="1790700"/>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b="1" dirty="0" smtClean="0"/>
                <a:t>Bosh-Lite</a:t>
              </a:r>
              <a:br>
                <a:rPr lang="en-US" b="1" dirty="0" smtClean="0"/>
              </a:br>
              <a:r>
                <a:rPr lang="en-US" dirty="0" smtClean="0"/>
                <a:t>192.168.50.4</a:t>
              </a:r>
              <a:endParaRPr lang="en-US" dirty="0"/>
            </a:p>
          </p:txBody>
        </p:sp>
        <p:sp>
          <p:nvSpPr>
            <p:cNvPr id="11" name="TextBox 10"/>
            <p:cNvSpPr txBox="1"/>
            <p:nvPr/>
          </p:nvSpPr>
          <p:spPr>
            <a:xfrm>
              <a:off x="4384606" y="3615033"/>
              <a:ext cx="466794" cy="307777"/>
            </a:xfrm>
            <a:prstGeom prst="rect">
              <a:avLst/>
            </a:prstGeom>
            <a:noFill/>
          </p:spPr>
          <p:txBody>
            <a:bodyPr wrap="none" rtlCol="0">
              <a:spAutoFit/>
            </a:bodyPr>
            <a:lstStyle/>
            <a:p>
              <a:r>
                <a:rPr lang="en-US" dirty="0" smtClean="0"/>
                <a:t>VM</a:t>
              </a:r>
              <a:endParaRPr lang="en-US" dirty="0"/>
            </a:p>
          </p:txBody>
        </p:sp>
        <p:sp>
          <p:nvSpPr>
            <p:cNvPr id="12" name="Oval 11"/>
            <p:cNvSpPr/>
            <p:nvPr/>
          </p:nvSpPr>
          <p:spPr>
            <a:xfrm>
              <a:off x="2667000" y="2679700"/>
              <a:ext cx="1371600" cy="495300"/>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262626"/>
                  </a:solidFill>
                </a:rPr>
                <a:t>Postgres</a:t>
              </a:r>
              <a:endParaRPr lang="en-US" dirty="0" smtClean="0">
                <a:solidFill>
                  <a:srgbClr val="262626"/>
                </a:solidFill>
              </a:endParaRPr>
            </a:p>
            <a:p>
              <a:pPr algn="ctr"/>
              <a:r>
                <a:rPr lang="en-US" sz="1050" dirty="0" smtClean="0">
                  <a:solidFill>
                    <a:srgbClr val="262626"/>
                  </a:solidFill>
                </a:rPr>
                <a:t>10.68.45.151</a:t>
              </a:r>
              <a:endParaRPr lang="en-US" sz="1050" dirty="0">
                <a:solidFill>
                  <a:srgbClr val="262626"/>
                </a:solidFill>
              </a:endParaRPr>
            </a:p>
          </p:txBody>
        </p:sp>
        <p:sp>
          <p:nvSpPr>
            <p:cNvPr id="13" name="TextBox 12"/>
            <p:cNvSpPr txBox="1"/>
            <p:nvPr/>
          </p:nvSpPr>
          <p:spPr>
            <a:xfrm>
              <a:off x="2971294" y="3110011"/>
              <a:ext cx="928459" cy="523220"/>
            </a:xfrm>
            <a:prstGeom prst="rect">
              <a:avLst/>
            </a:prstGeom>
            <a:noFill/>
          </p:spPr>
          <p:txBody>
            <a:bodyPr wrap="none" rtlCol="0">
              <a:spAutoFit/>
            </a:bodyPr>
            <a:lstStyle/>
            <a:p>
              <a:r>
                <a:rPr lang="en-US" dirty="0" smtClean="0"/>
                <a:t>Warden</a:t>
              </a:r>
              <a:br>
                <a:rPr lang="en-US" dirty="0" smtClean="0"/>
              </a:br>
              <a:r>
                <a:rPr lang="en-US" dirty="0" smtClean="0"/>
                <a:t>container</a:t>
              </a:r>
            </a:p>
          </p:txBody>
        </p:sp>
        <p:sp>
          <p:nvSpPr>
            <p:cNvPr id="14" name="Rectangle 13"/>
            <p:cNvSpPr/>
            <p:nvPr/>
          </p:nvSpPr>
          <p:spPr>
            <a:xfrm>
              <a:off x="3899753" y="3175000"/>
              <a:ext cx="951647" cy="4400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Bosh</a:t>
              </a:r>
              <a:br>
                <a:rPr lang="en-US" dirty="0" smtClean="0"/>
              </a:br>
              <a:r>
                <a:rPr lang="en-US" dirty="0" smtClean="0"/>
                <a:t>Director</a:t>
              </a:r>
              <a:endParaRPr lang="en-US" dirty="0"/>
            </a:p>
          </p:txBody>
        </p:sp>
      </p:grpSp>
      <p:pic>
        <p:nvPicPr>
          <p:cNvPr id="15" name="Picture 14"/>
          <p:cNvPicPr>
            <a:picLocks noChangeAspect="1"/>
          </p:cNvPicPr>
          <p:nvPr/>
        </p:nvPicPr>
        <p:blipFill>
          <a:blip r:embed="rId5"/>
          <a:stretch>
            <a:fillRect/>
          </a:stretch>
        </p:blipFill>
        <p:spPr>
          <a:xfrm>
            <a:off x="4792134" y="872069"/>
            <a:ext cx="3208412" cy="1081408"/>
          </a:xfrm>
          <a:prstGeom prst="rect">
            <a:avLst/>
          </a:prstGeom>
        </p:spPr>
      </p:pic>
      <p:sp>
        <p:nvSpPr>
          <p:cNvPr id="16" name="TextBox 15"/>
          <p:cNvSpPr txBox="1"/>
          <p:nvPr/>
        </p:nvSpPr>
        <p:spPr>
          <a:xfrm>
            <a:off x="0" y="2803718"/>
            <a:ext cx="1566333" cy="1446550"/>
          </a:xfrm>
          <a:prstGeom prst="rect">
            <a:avLst/>
          </a:prstGeom>
          <a:noFill/>
          <a:ln>
            <a:solidFill>
              <a:srgbClr val="FFFF00"/>
            </a:solidFill>
          </a:ln>
        </p:spPr>
        <p:txBody>
          <a:bodyPr wrap="square" rtlCol="0">
            <a:spAutoFit/>
          </a:bodyPr>
          <a:lstStyle/>
          <a:p>
            <a:r>
              <a:rPr lang="en-US" sz="1100" b="1" dirty="0" smtClean="0">
                <a:solidFill>
                  <a:srgbClr val="FFFFFF"/>
                </a:solidFill>
              </a:rPr>
              <a:t>2. Configure  Broker</a:t>
            </a:r>
            <a:endParaRPr lang="en-US" sz="1100" dirty="0" smtClean="0">
              <a:solidFill>
                <a:srgbClr val="FFFFFF"/>
              </a:solidFill>
            </a:endParaRPr>
          </a:p>
          <a:p>
            <a:endParaRPr lang="en-US" sz="1100" dirty="0">
              <a:solidFill>
                <a:srgbClr val="FFFFFF"/>
              </a:solidFill>
            </a:endParaRPr>
          </a:p>
          <a:p>
            <a:r>
              <a:rPr lang="en-US" sz="1100" b="1" dirty="0" smtClean="0">
                <a:solidFill>
                  <a:srgbClr val="FFFFFF"/>
                </a:solidFill>
              </a:rPr>
              <a:t>Service Broker:</a:t>
            </a:r>
          </a:p>
          <a:p>
            <a:r>
              <a:rPr lang="en-US" sz="1100" dirty="0" err="1">
                <a:solidFill>
                  <a:srgbClr val="FFFFFF"/>
                </a:solidFill>
              </a:rPr>
              <a:t>postgresql</a:t>
            </a:r>
            <a:r>
              <a:rPr lang="en-US" sz="1100" dirty="0">
                <a:solidFill>
                  <a:srgbClr val="FFFFFF"/>
                </a:solidFill>
              </a:rPr>
              <a:t>-</a:t>
            </a:r>
            <a:r>
              <a:rPr lang="en-US" sz="1100" dirty="0" err="1">
                <a:solidFill>
                  <a:srgbClr val="FFFFFF"/>
                </a:solidFill>
              </a:rPr>
              <a:t>cf</a:t>
            </a:r>
            <a:r>
              <a:rPr lang="en-US" sz="1100" dirty="0">
                <a:solidFill>
                  <a:srgbClr val="FFFFFF"/>
                </a:solidFill>
              </a:rPr>
              <a:t>-service-</a:t>
            </a:r>
            <a:r>
              <a:rPr lang="en-US" sz="1100" dirty="0" smtClean="0">
                <a:solidFill>
                  <a:srgbClr val="FFFFFF"/>
                </a:solidFill>
              </a:rPr>
              <a:t>broker</a:t>
            </a:r>
          </a:p>
          <a:p>
            <a:endParaRPr lang="en-US" sz="1100" b="1" dirty="0" smtClean="0">
              <a:solidFill>
                <a:srgbClr val="FFFFFF"/>
              </a:solidFill>
            </a:endParaRPr>
          </a:p>
          <a:p>
            <a:r>
              <a:rPr lang="en-US" sz="1100" b="1" dirty="0" smtClean="0">
                <a:solidFill>
                  <a:srgbClr val="FFFFFF"/>
                </a:solidFill>
              </a:rPr>
              <a:t>Enable Service for Marketplace</a:t>
            </a:r>
            <a:endParaRPr lang="en-US" sz="1100" b="1" dirty="0">
              <a:solidFill>
                <a:srgbClr val="FFFFFF"/>
              </a:solidFill>
            </a:endParaRPr>
          </a:p>
        </p:txBody>
      </p:sp>
      <p:sp>
        <p:nvSpPr>
          <p:cNvPr id="17" name="Oval 16"/>
          <p:cNvSpPr/>
          <p:nvPr/>
        </p:nvSpPr>
        <p:spPr>
          <a:xfrm>
            <a:off x="6527853" y="990600"/>
            <a:ext cx="1498094" cy="541867"/>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Cube 17"/>
          <p:cNvSpPr/>
          <p:nvPr/>
        </p:nvSpPr>
        <p:spPr>
          <a:xfrm>
            <a:off x="1461409" y="1159933"/>
            <a:ext cx="1468099" cy="550334"/>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postgresql</a:t>
            </a:r>
            <a:r>
              <a:rPr lang="en-US" dirty="0"/>
              <a:t>-</a:t>
            </a:r>
            <a:r>
              <a:rPr lang="en-US" dirty="0" err="1"/>
              <a:t>cf</a:t>
            </a:r>
            <a:r>
              <a:rPr lang="en-US" dirty="0"/>
              <a:t>-service-broker</a:t>
            </a:r>
          </a:p>
        </p:txBody>
      </p:sp>
      <p:sp>
        <p:nvSpPr>
          <p:cNvPr id="19" name="Cube 18"/>
          <p:cNvSpPr/>
          <p:nvPr/>
        </p:nvSpPr>
        <p:spPr>
          <a:xfrm>
            <a:off x="3457001" y="1695243"/>
            <a:ext cx="1468099" cy="51646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a:t>
            </a:r>
            <a:r>
              <a:rPr lang="en-US" dirty="0" smtClean="0"/>
              <a:t>pring-music</a:t>
            </a:r>
            <a:endParaRPr lang="en-US" dirty="0"/>
          </a:p>
        </p:txBody>
      </p:sp>
      <p:cxnSp>
        <p:nvCxnSpPr>
          <p:cNvPr id="21" name="Curved Connector 20"/>
          <p:cNvCxnSpPr>
            <a:stCxn id="18" idx="5"/>
          </p:cNvCxnSpPr>
          <p:nvPr/>
        </p:nvCxnSpPr>
        <p:spPr>
          <a:xfrm>
            <a:off x="2929508" y="1366308"/>
            <a:ext cx="262468" cy="1093260"/>
          </a:xfrm>
          <a:prstGeom prst="curved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93967" y="982134"/>
            <a:ext cx="1627233" cy="261610"/>
          </a:xfrm>
          <a:prstGeom prst="rect">
            <a:avLst/>
          </a:prstGeom>
          <a:noFill/>
          <a:ln>
            <a:solidFill>
              <a:srgbClr val="FFFF00"/>
            </a:solidFill>
          </a:ln>
        </p:spPr>
        <p:txBody>
          <a:bodyPr wrap="square" rtlCol="0">
            <a:spAutoFit/>
          </a:bodyPr>
          <a:lstStyle/>
          <a:p>
            <a:pPr marL="228600" indent="-228600">
              <a:buAutoNum type="arabicPeriod"/>
            </a:pPr>
            <a:r>
              <a:rPr lang="en-US" sz="1100" b="1" dirty="0" smtClean="0">
                <a:solidFill>
                  <a:srgbClr val="FFFFFF"/>
                </a:solidFill>
              </a:rPr>
              <a:t>Push Broker App</a:t>
            </a:r>
          </a:p>
        </p:txBody>
      </p:sp>
      <p:sp>
        <p:nvSpPr>
          <p:cNvPr id="31" name="TextBox 30"/>
          <p:cNvSpPr txBox="1"/>
          <p:nvPr/>
        </p:nvSpPr>
        <p:spPr>
          <a:xfrm>
            <a:off x="4715480" y="2651375"/>
            <a:ext cx="1566333" cy="1785104"/>
          </a:xfrm>
          <a:prstGeom prst="rect">
            <a:avLst/>
          </a:prstGeom>
          <a:noFill/>
          <a:ln>
            <a:solidFill>
              <a:srgbClr val="FFFF00"/>
            </a:solidFill>
          </a:ln>
        </p:spPr>
        <p:txBody>
          <a:bodyPr wrap="square" rtlCol="0">
            <a:spAutoFit/>
          </a:bodyPr>
          <a:lstStyle/>
          <a:p>
            <a:r>
              <a:rPr lang="en-US" sz="1100" b="1" dirty="0">
                <a:solidFill>
                  <a:srgbClr val="FFFFFF"/>
                </a:solidFill>
              </a:rPr>
              <a:t>3</a:t>
            </a:r>
            <a:r>
              <a:rPr lang="en-US" sz="1100" b="1" dirty="0" smtClean="0">
                <a:solidFill>
                  <a:srgbClr val="FFFFFF"/>
                </a:solidFill>
              </a:rPr>
              <a:t>. Push and Bind “</a:t>
            </a:r>
            <a:r>
              <a:rPr lang="en-US" sz="1100" b="1" dirty="0" err="1" smtClean="0">
                <a:solidFill>
                  <a:srgbClr val="FFFFFF"/>
                </a:solidFill>
              </a:rPr>
              <a:t>sm</a:t>
            </a:r>
            <a:r>
              <a:rPr lang="en-US" sz="1100" b="1" dirty="0" smtClean="0">
                <a:solidFill>
                  <a:srgbClr val="FFFFFF"/>
                </a:solidFill>
              </a:rPr>
              <a:t> app” to </a:t>
            </a:r>
            <a:r>
              <a:rPr lang="en-US" sz="1100" b="1" dirty="0" err="1" smtClean="0">
                <a:solidFill>
                  <a:srgbClr val="FFFFFF"/>
                </a:solidFill>
              </a:rPr>
              <a:t>postgres</a:t>
            </a:r>
            <a:endParaRPr lang="en-US" sz="1100" dirty="0" smtClean="0">
              <a:solidFill>
                <a:srgbClr val="FFFFFF"/>
              </a:solidFill>
            </a:endParaRPr>
          </a:p>
          <a:p>
            <a:r>
              <a:rPr lang="en-US" sz="1100" dirty="0" smtClean="0">
                <a:solidFill>
                  <a:srgbClr val="FFFFFF"/>
                </a:solidFill>
              </a:rPr>
              <a:t>   </a:t>
            </a:r>
            <a:endParaRPr lang="en-US" sz="1100" dirty="0">
              <a:solidFill>
                <a:srgbClr val="FFFFFF"/>
              </a:solidFill>
            </a:endParaRPr>
          </a:p>
          <a:p>
            <a:r>
              <a:rPr lang="en-US" sz="1100" b="1" dirty="0">
                <a:solidFill>
                  <a:srgbClr val="FFFFFF"/>
                </a:solidFill>
              </a:rPr>
              <a:t>Service Instance:</a:t>
            </a:r>
          </a:p>
          <a:p>
            <a:r>
              <a:rPr lang="en-US" sz="1100" dirty="0" smtClean="0">
                <a:solidFill>
                  <a:srgbClr val="FFFFFF"/>
                </a:solidFill>
              </a:rPr>
              <a:t>my</a:t>
            </a:r>
            <a:r>
              <a:rPr lang="en-US" sz="1100" dirty="0">
                <a:solidFill>
                  <a:srgbClr val="FFFFFF"/>
                </a:solidFill>
              </a:rPr>
              <a:t>-</a:t>
            </a:r>
            <a:r>
              <a:rPr lang="en-US" sz="1100" dirty="0" err="1">
                <a:solidFill>
                  <a:srgbClr val="FFFFFF"/>
                </a:solidFill>
              </a:rPr>
              <a:t>pg</a:t>
            </a:r>
            <a:r>
              <a:rPr lang="en-US" sz="1100" dirty="0">
                <a:solidFill>
                  <a:srgbClr val="FFFFFF"/>
                </a:solidFill>
              </a:rPr>
              <a:t>-</a:t>
            </a:r>
            <a:r>
              <a:rPr lang="en-US" sz="1100" dirty="0" smtClean="0">
                <a:solidFill>
                  <a:srgbClr val="FFFFFF"/>
                </a:solidFill>
              </a:rPr>
              <a:t>svc</a:t>
            </a:r>
          </a:p>
          <a:p>
            <a:endParaRPr lang="en-US" sz="1100" dirty="0">
              <a:solidFill>
                <a:srgbClr val="FFFFFF"/>
              </a:solidFill>
            </a:endParaRPr>
          </a:p>
          <a:p>
            <a:endParaRPr lang="en-US" sz="1100" dirty="0" smtClean="0">
              <a:solidFill>
                <a:srgbClr val="FFFFFF"/>
              </a:solidFill>
            </a:endParaRPr>
          </a:p>
          <a:p>
            <a:r>
              <a:rPr lang="en-US" sz="1100" dirty="0">
                <a:solidFill>
                  <a:srgbClr val="FFFFFF"/>
                </a:solidFill>
              </a:rPr>
              <a:t>$</a:t>
            </a:r>
            <a:r>
              <a:rPr lang="en-US" sz="1100" dirty="0" err="1" smtClean="0">
                <a:solidFill>
                  <a:srgbClr val="FFFFFF"/>
                </a:solidFill>
              </a:rPr>
              <a:t>cf</a:t>
            </a:r>
            <a:r>
              <a:rPr lang="en-US" sz="1100" dirty="0" smtClean="0">
                <a:solidFill>
                  <a:srgbClr val="FFFFFF"/>
                </a:solidFill>
              </a:rPr>
              <a:t> create-service</a:t>
            </a:r>
          </a:p>
          <a:p>
            <a:r>
              <a:rPr lang="en-US" sz="1100" dirty="0" smtClean="0">
                <a:solidFill>
                  <a:srgbClr val="FFFFFF"/>
                </a:solidFill>
              </a:rPr>
              <a:t>$</a:t>
            </a:r>
            <a:r>
              <a:rPr lang="en-US" sz="1100" dirty="0" err="1" smtClean="0">
                <a:solidFill>
                  <a:srgbClr val="FFFFFF"/>
                </a:solidFill>
              </a:rPr>
              <a:t>cf</a:t>
            </a:r>
            <a:r>
              <a:rPr lang="en-US" sz="1100" dirty="0" smtClean="0">
                <a:solidFill>
                  <a:srgbClr val="FFFFFF"/>
                </a:solidFill>
              </a:rPr>
              <a:t> </a:t>
            </a:r>
            <a:r>
              <a:rPr lang="en-US" sz="1100" dirty="0">
                <a:solidFill>
                  <a:srgbClr val="FFFFFF"/>
                </a:solidFill>
              </a:rPr>
              <a:t>bind app </a:t>
            </a:r>
            <a:r>
              <a:rPr lang="en-US" sz="1100" dirty="0" smtClean="0">
                <a:solidFill>
                  <a:srgbClr val="FFFFFF"/>
                </a:solidFill>
              </a:rPr>
              <a:t>svc</a:t>
            </a:r>
          </a:p>
        </p:txBody>
      </p:sp>
      <p:cxnSp>
        <p:nvCxnSpPr>
          <p:cNvPr id="38" name="Curved Connector 37"/>
          <p:cNvCxnSpPr>
            <a:stCxn id="19" idx="2"/>
          </p:cNvCxnSpPr>
          <p:nvPr/>
        </p:nvCxnSpPr>
        <p:spPr>
          <a:xfrm rot="10800000" flipV="1">
            <a:off x="3352849" y="2018034"/>
            <a:ext cx="104152" cy="441533"/>
          </a:xfrm>
          <a:prstGeom prst="curved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9" idx="3"/>
            <a:endCxn id="15" idx="3"/>
          </p:cNvCxnSpPr>
          <p:nvPr/>
        </p:nvCxnSpPr>
        <p:spPr>
          <a:xfrm rot="5400000" flipH="1" flipV="1">
            <a:off x="7261476" y="1898298"/>
            <a:ext cx="1224595" cy="253546"/>
          </a:xfrm>
          <a:prstGeom prst="bentConnector4">
            <a:avLst>
              <a:gd name="adj1" fmla="val 27923"/>
              <a:gd name="adj2" fmla="val 190161"/>
            </a:avLst>
          </a:prstGeom>
          <a:ln>
            <a:solidFill>
              <a:schemeClr val="bg1"/>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pic>
        <p:nvPicPr>
          <p:cNvPr id="57" name="Picture 56"/>
          <p:cNvPicPr>
            <a:picLocks noChangeAspect="1"/>
          </p:cNvPicPr>
          <p:nvPr/>
        </p:nvPicPr>
        <p:blipFill>
          <a:blip r:embed="rId6"/>
          <a:stretch>
            <a:fillRect/>
          </a:stretch>
        </p:blipFill>
        <p:spPr>
          <a:xfrm>
            <a:off x="3771900" y="2821634"/>
            <a:ext cx="771758" cy="1003068"/>
          </a:xfrm>
          <a:prstGeom prst="rect">
            <a:avLst/>
          </a:prstGeom>
        </p:spPr>
      </p:pic>
      <p:sp>
        <p:nvSpPr>
          <p:cNvPr id="59" name="5-Point Star 58"/>
          <p:cNvSpPr/>
          <p:nvPr/>
        </p:nvSpPr>
        <p:spPr>
          <a:xfrm>
            <a:off x="4326467" y="2980267"/>
            <a:ext cx="194733" cy="93133"/>
          </a:xfrm>
          <a:prstGeom prst="star5">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3669354" y="2594689"/>
            <a:ext cx="883162" cy="246221"/>
          </a:xfrm>
          <a:prstGeom prst="rect">
            <a:avLst/>
          </a:prstGeom>
          <a:noFill/>
        </p:spPr>
        <p:txBody>
          <a:bodyPr wrap="none" rtlCol="0">
            <a:spAutoFit/>
          </a:bodyPr>
          <a:lstStyle/>
          <a:p>
            <a:r>
              <a:rPr lang="en-US" sz="1000" dirty="0" smtClean="0">
                <a:solidFill>
                  <a:srgbClr val="258A7E"/>
                </a:solidFill>
              </a:rPr>
              <a:t>Marketplace</a:t>
            </a:r>
            <a:endParaRPr lang="en-US" sz="1000" dirty="0">
              <a:solidFill>
                <a:srgbClr val="258A7E"/>
              </a:solidFill>
            </a:endParaRPr>
          </a:p>
        </p:txBody>
      </p:sp>
    </p:spTree>
    <p:extLst>
      <p:ext uri="{BB962C8B-B14F-4D97-AF65-F5344CB8AC3E}">
        <p14:creationId xmlns:p14="http://schemas.microsoft.com/office/powerpoint/2010/main" val="35597118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3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Services Overview</a:t>
            </a:r>
            <a:endParaRPr lang="en-US" sz="2400" dirty="0"/>
          </a:p>
        </p:txBody>
      </p:sp>
      <p:sp>
        <p:nvSpPr>
          <p:cNvPr id="4" name="Shape 196"/>
          <p:cNvSpPr txBox="1">
            <a:spLocks noGrp="1"/>
          </p:cNvSpPr>
          <p:nvPr>
            <p:ph sz="quarter" idx="10"/>
          </p:nvPr>
        </p:nvSpPr>
        <p:spPr>
          <a:prstGeom prst="rect">
            <a:avLst/>
          </a:prstGeom>
        </p:spPr>
        <p:txBody>
          <a:bodyPr>
            <a:normAutofit/>
          </a:bodyPr>
          <a:lstStyle/>
          <a:p>
            <a:pPr marL="514350" lvl="0" indent="-514350">
              <a:buClr>
                <a:srgbClr val="008774"/>
              </a:buClr>
              <a:buFont typeface="+mj-lt"/>
              <a:buAutoNum type="arabicPeriod"/>
            </a:pPr>
            <a:endParaRPr lang="en-US" sz="2800" dirty="0" smtClean="0">
              <a:solidFill>
                <a:schemeClr val="bg1"/>
              </a:solidFill>
              <a:sym typeface="Arial"/>
            </a:endParaRPr>
          </a:p>
          <a:p>
            <a:pPr marL="514350" lvl="0" indent="-514350">
              <a:buClr>
                <a:srgbClr val="008774"/>
              </a:buClr>
              <a:buFont typeface="+mj-lt"/>
              <a:buAutoNum type="arabicPeriod"/>
            </a:pPr>
            <a:r>
              <a:rPr lang="en-US" dirty="0" smtClean="0">
                <a:solidFill>
                  <a:schemeClr val="bg1"/>
                </a:solidFill>
                <a:sym typeface="Arial"/>
              </a:rPr>
              <a:t>Operations</a:t>
            </a:r>
          </a:p>
          <a:p>
            <a:pPr marL="514350" lvl="0" indent="-514350">
              <a:buClr>
                <a:srgbClr val="008774"/>
              </a:buClr>
              <a:buFont typeface="+mj-lt"/>
              <a:buAutoNum type="arabicPeriod"/>
            </a:pPr>
            <a:r>
              <a:rPr lang="en-US" dirty="0" smtClean="0">
                <a:solidFill>
                  <a:schemeClr val="bg1"/>
                </a:solidFill>
                <a:sym typeface="Arial"/>
              </a:rPr>
              <a:t>Service Marketplace</a:t>
            </a:r>
          </a:p>
          <a:p>
            <a:pPr marL="514350" lvl="0" indent="-514350">
              <a:buClr>
                <a:srgbClr val="008774"/>
              </a:buClr>
              <a:buFont typeface="+mj-lt"/>
              <a:buAutoNum type="arabicPeriod"/>
            </a:pPr>
            <a:r>
              <a:rPr lang="en-US" dirty="0" smtClean="0">
                <a:solidFill>
                  <a:schemeClr val="bg1"/>
                </a:solidFill>
                <a:sym typeface="Arial"/>
              </a:rPr>
              <a:t>Developer Experience</a:t>
            </a:r>
          </a:p>
          <a:p>
            <a:pPr marL="0" lvl="0" indent="0">
              <a:buClr>
                <a:srgbClr val="008774"/>
              </a:buClr>
              <a:buNone/>
            </a:pPr>
            <a:endParaRPr lang="en-US" sz="2800" dirty="0">
              <a:sym typeface="Arial"/>
            </a:endParaRPr>
          </a:p>
        </p:txBody>
      </p:sp>
      <p:pic>
        <p:nvPicPr>
          <p:cNvPr id="5" name="Shape 306"/>
          <p:cNvPicPr preferRelativeResize="0"/>
          <p:nvPr/>
        </p:nvPicPr>
        <p:blipFill>
          <a:blip r:embed="rId3">
            <a:alphaModFix/>
          </a:blip>
          <a:stretch>
            <a:fillRect/>
          </a:stretch>
        </p:blipFill>
        <p:spPr>
          <a:xfrm>
            <a:off x="8527150" y="4888250"/>
            <a:ext cx="616849" cy="255249"/>
          </a:xfrm>
          <a:prstGeom prst="rect">
            <a:avLst/>
          </a:prstGeom>
          <a:noFill/>
          <a:ln>
            <a:noFill/>
          </a:ln>
        </p:spPr>
      </p:pic>
    </p:spTree>
    <p:extLst>
      <p:ext uri="{BB962C8B-B14F-4D97-AF65-F5344CB8AC3E}">
        <p14:creationId xmlns:p14="http://schemas.microsoft.com/office/powerpoint/2010/main" val="156035537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454" y="205232"/>
            <a:ext cx="8538884" cy="363558"/>
          </a:xfrm>
        </p:spPr>
        <p:txBody>
          <a:bodyPr/>
          <a:lstStyle/>
          <a:p>
            <a:r>
              <a:rPr lang="en-US" dirty="0" smtClean="0"/>
              <a:t>Why Pivotal Cloud Foundry </a:t>
            </a:r>
            <a:r>
              <a:rPr lang="en-US" dirty="0"/>
              <a:t>Services </a:t>
            </a:r>
          </a:p>
        </p:txBody>
      </p:sp>
      <p:sp>
        <p:nvSpPr>
          <p:cNvPr id="5" name="Shape 1059"/>
          <p:cNvSpPr/>
          <p:nvPr/>
        </p:nvSpPr>
        <p:spPr>
          <a:xfrm>
            <a:off x="4484487" y="1269490"/>
            <a:ext cx="4744442" cy="3434451"/>
          </a:xfrm>
          <a:prstGeom prst="rect">
            <a:avLst/>
          </a:prstGeom>
          <a:noFill/>
          <a:ln>
            <a:noFill/>
          </a:ln>
        </p:spPr>
        <p:txBody>
          <a:bodyPr lIns="91425" tIns="45700" rIns="91425" bIns="45700" anchor="t" anchorCtr="0">
            <a:noAutofit/>
          </a:bodyPr>
          <a:lstStyle/>
          <a:p>
            <a:pPr marL="342900" indent="-342900" defTabSz="457200">
              <a:spcBef>
                <a:spcPts val="600"/>
              </a:spcBef>
              <a:buClr>
                <a:prstClr val="white"/>
              </a:buClr>
              <a:buSzPct val="100000"/>
              <a:buFont typeface="Wingdings" charset="2"/>
              <a:buChar char="§"/>
            </a:pPr>
            <a:r>
              <a:rPr lang="en-US" sz="2000" kern="1200" dirty="0" smtClean="0">
                <a:solidFill>
                  <a:srgbClr val="F5F5F5"/>
                </a:solidFill>
                <a:latin typeface="News Gothic MT"/>
                <a:ea typeface="+mn-ea"/>
                <a:cs typeface="+mn-cs"/>
              </a:rPr>
              <a:t>Operated </a:t>
            </a:r>
            <a:r>
              <a:rPr lang="en-US" sz="2000" kern="1200" dirty="0">
                <a:solidFill>
                  <a:srgbClr val="F5F5F5"/>
                </a:solidFill>
                <a:latin typeface="News Gothic MT"/>
                <a:ea typeface="+mn-ea"/>
                <a:cs typeface="+mn-cs"/>
              </a:rPr>
              <a:t>‘as a Service</a:t>
            </a:r>
            <a:r>
              <a:rPr lang="en-US" sz="2000" kern="1200" dirty="0" smtClean="0">
                <a:solidFill>
                  <a:srgbClr val="F5F5F5"/>
                </a:solidFill>
                <a:latin typeface="News Gothic MT"/>
                <a:ea typeface="+mn-ea"/>
                <a:cs typeface="+mn-cs"/>
              </a:rPr>
              <a:t>’</a:t>
            </a:r>
          </a:p>
          <a:p>
            <a:pPr marL="342900" indent="-342900" defTabSz="457200">
              <a:spcBef>
                <a:spcPts val="600"/>
              </a:spcBef>
              <a:buClr>
                <a:prstClr val="white"/>
              </a:buClr>
              <a:buSzPct val="100000"/>
              <a:buFont typeface="Wingdings" charset="2"/>
              <a:buChar char="§"/>
            </a:pPr>
            <a:r>
              <a:rPr lang="en-US" sz="2000" kern="1200" dirty="0" smtClean="0">
                <a:solidFill>
                  <a:srgbClr val="F5F5F5"/>
                </a:solidFill>
                <a:latin typeface="News Gothic MT"/>
                <a:ea typeface="+mn-ea"/>
                <a:cs typeface="+mn-cs"/>
              </a:rPr>
              <a:t>Configured </a:t>
            </a:r>
            <a:r>
              <a:rPr lang="en-US" sz="2000" kern="1200" dirty="0">
                <a:solidFill>
                  <a:srgbClr val="F5F5F5"/>
                </a:solidFill>
                <a:latin typeface="News Gothic MT"/>
                <a:ea typeface="+mn-ea"/>
                <a:cs typeface="+mn-cs"/>
              </a:rPr>
              <a:t>and integrated to enable push button </a:t>
            </a:r>
            <a:r>
              <a:rPr lang="en-US" sz="2000" kern="1200" dirty="0" smtClean="0">
                <a:solidFill>
                  <a:srgbClr val="F5F5F5"/>
                </a:solidFill>
                <a:latin typeface="News Gothic MT"/>
                <a:ea typeface="+mn-ea"/>
                <a:cs typeface="+mn-cs"/>
              </a:rPr>
              <a:t>deployment.</a:t>
            </a:r>
          </a:p>
          <a:p>
            <a:pPr marL="342900" indent="-342900" defTabSz="457200">
              <a:spcBef>
                <a:spcPts val="600"/>
              </a:spcBef>
              <a:buClr>
                <a:prstClr val="white"/>
              </a:buClr>
              <a:buSzPct val="100000"/>
              <a:buFont typeface="Wingdings" charset="2"/>
              <a:buChar char="§"/>
            </a:pPr>
            <a:r>
              <a:rPr lang="en-US" sz="2000" kern="1200" dirty="0">
                <a:solidFill>
                  <a:srgbClr val="F5F5F5"/>
                </a:solidFill>
                <a:latin typeface="News Gothic MT"/>
                <a:ea typeface="+mn-ea"/>
                <a:cs typeface="+mn-cs"/>
              </a:rPr>
              <a:t>Full lifecycle management - software updates and patching </a:t>
            </a:r>
          </a:p>
          <a:p>
            <a:pPr marL="342900" indent="-342900" defTabSz="457200">
              <a:spcBef>
                <a:spcPts val="600"/>
              </a:spcBef>
              <a:buClr>
                <a:prstClr val="white"/>
              </a:buClr>
              <a:buSzPct val="100000"/>
              <a:buFont typeface="Wingdings" charset="2"/>
              <a:buChar char="§"/>
            </a:pPr>
            <a:r>
              <a:rPr lang="en-US" sz="2000" kern="1200" dirty="0">
                <a:solidFill>
                  <a:srgbClr val="F5F5F5"/>
                </a:solidFill>
                <a:latin typeface="News Gothic MT"/>
                <a:ea typeface="+mn-ea"/>
                <a:cs typeface="+mn-cs"/>
              </a:rPr>
              <a:t>Bind to apps through an easy-to-use interface</a:t>
            </a:r>
          </a:p>
          <a:p>
            <a:pPr marL="342900" indent="-342900" defTabSz="457200">
              <a:spcBef>
                <a:spcPts val="600"/>
              </a:spcBef>
              <a:buClr>
                <a:prstClr val="white"/>
              </a:buClr>
              <a:buSzPct val="100000"/>
              <a:buFont typeface="Wingdings" charset="2"/>
              <a:buChar char="§"/>
            </a:pPr>
            <a:r>
              <a:rPr lang="en-US" sz="2000" kern="1200" dirty="0">
                <a:solidFill>
                  <a:srgbClr val="F5F5F5"/>
                </a:solidFill>
                <a:latin typeface="News Gothic MT"/>
                <a:ea typeface="+mn-ea"/>
                <a:cs typeface="+mn-cs"/>
              </a:rPr>
              <a:t>Common view into access control and audit trails across a breadth of </a:t>
            </a:r>
            <a:r>
              <a:rPr lang="en-US" sz="2000" kern="1200" dirty="0" smtClean="0">
                <a:solidFill>
                  <a:srgbClr val="F5F5F5"/>
                </a:solidFill>
                <a:latin typeface="News Gothic MT"/>
                <a:ea typeface="+mn-ea"/>
                <a:cs typeface="+mn-cs"/>
              </a:rPr>
              <a:t>services</a:t>
            </a:r>
          </a:p>
        </p:txBody>
      </p:sp>
      <p:grpSp>
        <p:nvGrpSpPr>
          <p:cNvPr id="6" name="Group 5"/>
          <p:cNvGrpSpPr/>
          <p:nvPr/>
        </p:nvGrpSpPr>
        <p:grpSpPr>
          <a:xfrm>
            <a:off x="621338" y="1034291"/>
            <a:ext cx="3558880" cy="1739552"/>
            <a:chOff x="1557337" y="1296000"/>
            <a:chExt cx="5161469" cy="1435267"/>
          </a:xfrm>
        </p:grpSpPr>
        <p:sp>
          <p:nvSpPr>
            <p:cNvPr id="7" name="Rounded Rectangle 6"/>
            <p:cNvSpPr/>
            <p:nvPr/>
          </p:nvSpPr>
          <p:spPr>
            <a:xfrm>
              <a:off x="1557338" y="1296000"/>
              <a:ext cx="1361929" cy="1014553"/>
            </a:xfrm>
            <a:prstGeom prst="roundRect">
              <a:avLst>
                <a:gd name="adj" fmla="val 5730"/>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anchor="ctr"/>
            <a:lstStyle/>
            <a:p>
              <a:pPr algn="ctr" defTabSz="457200">
                <a:defRPr/>
              </a:pPr>
              <a:r>
                <a:rPr lang="en-US" sz="1300" kern="1200" dirty="0">
                  <a:solidFill>
                    <a:prstClr val="white"/>
                  </a:solidFill>
                  <a:latin typeface="News Gothic MT"/>
                </a:rPr>
                <a:t>Elastic </a:t>
              </a:r>
              <a:r>
                <a:rPr lang="en-US" sz="1300" kern="1200" dirty="0" smtClean="0">
                  <a:solidFill>
                    <a:prstClr val="white"/>
                  </a:solidFill>
                  <a:latin typeface="News Gothic MT"/>
                </a:rPr>
                <a:t>Runtime</a:t>
              </a:r>
              <a:endParaRPr lang="en-US" sz="1300" kern="1200" dirty="0">
                <a:solidFill>
                  <a:prstClr val="white"/>
                </a:solidFill>
                <a:latin typeface="News Gothic MT"/>
              </a:endParaRPr>
            </a:p>
          </p:txBody>
        </p:sp>
        <p:sp>
          <p:nvSpPr>
            <p:cNvPr id="8" name="Rounded Rectangle 7"/>
            <p:cNvSpPr/>
            <p:nvPr/>
          </p:nvSpPr>
          <p:spPr>
            <a:xfrm>
              <a:off x="4316643" y="1296000"/>
              <a:ext cx="1133704" cy="1014553"/>
            </a:xfrm>
            <a:prstGeom prst="roundRect">
              <a:avLst>
                <a:gd name="adj" fmla="val 6130"/>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457200" eaLnBrk="1" hangingPunct="1">
                <a:defRPr/>
              </a:pPr>
              <a:endParaRPr lang="en-US" altLang="en-US" sz="1300" kern="1200" dirty="0" smtClean="0">
                <a:solidFill>
                  <a:srgbClr val="FFFFFF"/>
                </a:solidFill>
              </a:endParaRPr>
            </a:p>
            <a:p>
              <a:pPr algn="ctr" defTabSz="457200" eaLnBrk="1" hangingPunct="1">
                <a:defRPr/>
              </a:pPr>
              <a:r>
                <a:rPr lang="en-US" altLang="en-US" sz="1300" kern="1200" dirty="0" smtClean="0">
                  <a:solidFill>
                    <a:srgbClr val="FFFFFF"/>
                  </a:solidFill>
                </a:rPr>
                <a:t>Redis</a:t>
              </a:r>
            </a:p>
            <a:p>
              <a:pPr algn="ctr" defTabSz="457200" eaLnBrk="1" hangingPunct="1">
                <a:defRPr/>
              </a:pPr>
              <a:r>
                <a:rPr lang="en-US" altLang="en-US" sz="1300" kern="1200" dirty="0" smtClean="0">
                  <a:solidFill>
                    <a:srgbClr val="FFFFFF"/>
                  </a:solidFill>
                </a:rPr>
                <a:t>For PCF</a:t>
              </a:r>
            </a:p>
          </p:txBody>
        </p:sp>
        <p:sp>
          <p:nvSpPr>
            <p:cNvPr id="9" name="Rounded Rectangle 8"/>
            <p:cNvSpPr/>
            <p:nvPr/>
          </p:nvSpPr>
          <p:spPr>
            <a:xfrm>
              <a:off x="1557337" y="2382278"/>
              <a:ext cx="5161469" cy="348989"/>
            </a:xfrm>
            <a:prstGeom prst="roundRect">
              <a:avLst>
                <a:gd name="adj" fmla="val 8938"/>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457200" eaLnBrk="1" hangingPunct="1">
                <a:defRPr/>
              </a:pPr>
              <a:r>
                <a:rPr lang="en-US" altLang="en-US" sz="1300" kern="1200" dirty="0" smtClean="0">
                  <a:solidFill>
                    <a:srgbClr val="FFFFFF"/>
                  </a:solidFill>
                </a:rPr>
                <a:t>PCF Operations Manager</a:t>
              </a:r>
            </a:p>
          </p:txBody>
        </p:sp>
        <p:sp>
          <p:nvSpPr>
            <p:cNvPr id="10" name="Rounded Rectangle 9"/>
            <p:cNvSpPr/>
            <p:nvPr/>
          </p:nvSpPr>
          <p:spPr>
            <a:xfrm>
              <a:off x="3081308" y="1304100"/>
              <a:ext cx="1133702" cy="1014553"/>
            </a:xfrm>
            <a:prstGeom prst="roundRect">
              <a:avLst>
                <a:gd name="adj" fmla="val 6626"/>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457200" eaLnBrk="1" hangingPunct="1">
                <a:defRPr/>
              </a:pPr>
              <a:endParaRPr lang="en-US" altLang="en-US" sz="1300" kern="1200" dirty="0" smtClean="0">
                <a:solidFill>
                  <a:srgbClr val="FFFFFF"/>
                </a:solidFill>
              </a:endParaRPr>
            </a:p>
            <a:p>
              <a:pPr algn="ctr" defTabSz="457200" eaLnBrk="1" hangingPunct="1">
                <a:defRPr/>
              </a:pPr>
              <a:r>
                <a:rPr lang="en-US" altLang="en-US" sz="1300" kern="1200" dirty="0" smtClean="0">
                  <a:solidFill>
                    <a:srgbClr val="FFFFFF"/>
                  </a:solidFill>
                </a:rPr>
                <a:t>MySQL for PCF</a:t>
              </a:r>
            </a:p>
            <a:p>
              <a:pPr algn="ctr" defTabSz="457200" eaLnBrk="1" hangingPunct="1">
                <a:defRPr/>
              </a:pPr>
              <a:endParaRPr lang="en-US" altLang="en-US" sz="1300" kern="1200" dirty="0" smtClean="0">
                <a:solidFill>
                  <a:srgbClr val="FFFFFF"/>
                </a:solidFill>
              </a:endParaRPr>
            </a:p>
          </p:txBody>
        </p:sp>
        <p:sp>
          <p:nvSpPr>
            <p:cNvPr id="11" name="Rounded Rectangle 10"/>
            <p:cNvSpPr/>
            <p:nvPr/>
          </p:nvSpPr>
          <p:spPr>
            <a:xfrm>
              <a:off x="5570020" y="1296000"/>
              <a:ext cx="1129992" cy="1022653"/>
            </a:xfrm>
            <a:prstGeom prst="roundRect">
              <a:avLst>
                <a:gd name="adj" fmla="val 6856"/>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p>
              <a:pPr algn="ctr" defTabSz="457200">
                <a:defRPr/>
              </a:pPr>
              <a:r>
                <a:rPr lang="en-US" sz="1300" kern="1200" dirty="0" smtClean="0">
                  <a:solidFill>
                    <a:prstClr val="white"/>
                  </a:solidFill>
                  <a:latin typeface="News Gothic MT"/>
                </a:rPr>
                <a:t>RabbitMQ for PCF</a:t>
              </a:r>
              <a:endParaRPr lang="en-US" sz="1300" kern="1200" dirty="0">
                <a:solidFill>
                  <a:prstClr val="white"/>
                </a:solidFill>
                <a:latin typeface="News Gothic MT"/>
              </a:endParaRPr>
            </a:p>
          </p:txBody>
        </p:sp>
      </p:grpSp>
      <p:sp>
        <p:nvSpPr>
          <p:cNvPr id="12" name="TextBox 15"/>
          <p:cNvSpPr txBox="1">
            <a:spLocks noChangeArrowheads="1"/>
          </p:cNvSpPr>
          <p:nvPr/>
        </p:nvSpPr>
        <p:spPr bwMode="auto">
          <a:xfrm>
            <a:off x="614551" y="3051521"/>
            <a:ext cx="308842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r>
              <a:rPr lang="en-US" sz="1400" kern="1200" dirty="0">
                <a:solidFill>
                  <a:srgbClr val="F5F5F5"/>
                </a:solidFill>
              </a:rPr>
              <a:t>Elastic R</a:t>
            </a:r>
            <a:r>
              <a:rPr lang="en-US" sz="1400" kern="1200" dirty="0" smtClean="0">
                <a:solidFill>
                  <a:srgbClr val="F5F5F5"/>
                </a:solidFill>
              </a:rPr>
              <a:t>untime integrated </a:t>
            </a:r>
            <a:r>
              <a:rPr lang="en-US" sz="1400" kern="1200" dirty="0">
                <a:solidFill>
                  <a:srgbClr val="F5F5F5"/>
                </a:solidFill>
              </a:rPr>
              <a:t>into leading data services; all scaled and managed by </a:t>
            </a:r>
            <a:r>
              <a:rPr lang="en-US" sz="1400" kern="1200" dirty="0" smtClean="0">
                <a:solidFill>
                  <a:srgbClr val="F5F5F5"/>
                </a:solidFill>
              </a:rPr>
              <a:t>PCF Ops Manager</a:t>
            </a:r>
            <a:endParaRPr lang="en-US" sz="1400" kern="1200" dirty="0">
              <a:solidFill>
                <a:srgbClr val="F5F5F5"/>
              </a:solidFill>
            </a:endParaRPr>
          </a:p>
        </p:txBody>
      </p:sp>
      <p:pic>
        <p:nvPicPr>
          <p:cNvPr id="13" name="Shape 306"/>
          <p:cNvPicPr preferRelativeResize="0"/>
          <p:nvPr/>
        </p:nvPicPr>
        <p:blipFill>
          <a:blip r:embed="rId3">
            <a:alphaModFix/>
          </a:blip>
          <a:stretch>
            <a:fillRect/>
          </a:stretch>
        </p:blipFill>
        <p:spPr>
          <a:xfrm>
            <a:off x="8604904" y="4927130"/>
            <a:ext cx="616849" cy="255249"/>
          </a:xfrm>
          <a:prstGeom prst="rect">
            <a:avLst/>
          </a:prstGeom>
          <a:noFill/>
          <a:ln>
            <a:noFill/>
          </a:ln>
        </p:spPr>
      </p:pic>
      <p:cxnSp>
        <p:nvCxnSpPr>
          <p:cNvPr id="1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Tree>
    <p:extLst>
      <p:ext uri="{BB962C8B-B14F-4D97-AF65-F5344CB8AC3E}">
        <p14:creationId xmlns:p14="http://schemas.microsoft.com/office/powerpoint/2010/main" val="151437381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29641" y="114659"/>
            <a:ext cx="7870840" cy="585514"/>
          </a:xfrm>
        </p:spPr>
        <p:txBody>
          <a:bodyPr/>
          <a:lstStyle/>
          <a:p>
            <a:pPr algn="l"/>
            <a:r>
              <a:rPr lang="en-US" sz="2800" dirty="0" smtClean="0">
                <a:solidFill>
                  <a:srgbClr val="F5F5F5"/>
                </a:solidFill>
              </a:rPr>
              <a:t>And much more…</a:t>
            </a:r>
            <a:endParaRPr lang="en-US" sz="2800" dirty="0">
              <a:solidFill>
                <a:srgbClr val="F5F5F5"/>
              </a:solidFill>
            </a:endParaRPr>
          </a:p>
        </p:txBody>
      </p:sp>
      <p:pic>
        <p:nvPicPr>
          <p:cNvPr id="34" name="Shape 306"/>
          <p:cNvPicPr preferRelativeResize="0"/>
          <p:nvPr/>
        </p:nvPicPr>
        <p:blipFill>
          <a:blip r:embed="rId3">
            <a:alphaModFix/>
          </a:blip>
          <a:stretch>
            <a:fillRect/>
          </a:stretch>
        </p:blipFill>
        <p:spPr>
          <a:xfrm>
            <a:off x="8540109" y="4888250"/>
            <a:ext cx="616849" cy="255249"/>
          </a:xfrm>
          <a:prstGeom prst="rect">
            <a:avLst/>
          </a:prstGeom>
          <a:noFill/>
          <a:ln>
            <a:noFill/>
          </a:ln>
        </p:spPr>
      </p:pic>
      <p:sp>
        <p:nvSpPr>
          <p:cNvPr id="36" name="Shape 360"/>
          <p:cNvSpPr/>
          <p:nvPr/>
        </p:nvSpPr>
        <p:spPr>
          <a:xfrm>
            <a:off x="416625" y="1093965"/>
            <a:ext cx="1986599" cy="785235"/>
          </a:xfrm>
          <a:prstGeom prst="rect">
            <a:avLst/>
          </a:prstGeom>
          <a:solidFill>
            <a:srgbClr val="00888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HIGHLY AVAILABLE</a:t>
            </a:r>
          </a:p>
        </p:txBody>
      </p:sp>
      <p:sp>
        <p:nvSpPr>
          <p:cNvPr id="37" name="Shape 361"/>
          <p:cNvSpPr/>
          <p:nvPr/>
        </p:nvSpPr>
        <p:spPr>
          <a:xfrm>
            <a:off x="2530537" y="1093965"/>
            <a:ext cx="1986599" cy="785236"/>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buClr>
                <a:srgbClr val="262626"/>
              </a:buClr>
              <a:buSzPct val="91666"/>
              <a:buFont typeface="Arial"/>
              <a:buNone/>
            </a:pPr>
            <a:r>
              <a:rPr lang="en-US" sz="1200" kern="1200" dirty="0" smtClean="0">
                <a:solidFill>
                  <a:srgbClr val="262626"/>
                </a:solidFill>
                <a:latin typeface="News Gothic MT"/>
                <a:ea typeface="+mn-ea"/>
                <a:cs typeface="+mn-cs"/>
              </a:rPr>
              <a:t>AZ SUPPORT</a:t>
            </a:r>
            <a:endParaRPr sz="900" kern="1200" dirty="0">
              <a:solidFill>
                <a:srgbClr val="262626"/>
              </a:solidFill>
              <a:latin typeface="News Gothic MT"/>
              <a:ea typeface="+mn-ea"/>
              <a:cs typeface="+mn-cs"/>
            </a:endParaRPr>
          </a:p>
        </p:txBody>
      </p:sp>
      <p:sp>
        <p:nvSpPr>
          <p:cNvPr id="38" name="Shape 362"/>
          <p:cNvSpPr/>
          <p:nvPr/>
        </p:nvSpPr>
        <p:spPr>
          <a:xfrm>
            <a:off x="4626837" y="1093965"/>
            <a:ext cx="1986599" cy="785235"/>
          </a:xfrm>
          <a:prstGeom prst="rect">
            <a:avLst/>
          </a:prstGeom>
          <a:solidFill>
            <a:srgbClr val="00888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ROLLING DEPLOYME</a:t>
            </a:r>
            <a:r>
              <a:rPr lang="en" sz="1200" kern="1200" dirty="0" smtClean="0">
                <a:solidFill>
                  <a:srgbClr val="FFFFFF"/>
                </a:solidFill>
                <a:latin typeface="News Gothic MT"/>
                <a:ea typeface="+mn-ea"/>
                <a:cs typeface="+mn-cs"/>
              </a:rPr>
              <a:t>N</a:t>
            </a:r>
            <a:r>
              <a:rPr lang="en-US" sz="1200" kern="1200" dirty="0" smtClean="0">
                <a:solidFill>
                  <a:srgbClr val="FFFFFF"/>
                </a:solidFill>
                <a:latin typeface="News Gothic MT"/>
                <a:ea typeface="+mn-ea"/>
                <a:cs typeface="+mn-cs"/>
              </a:rPr>
              <a:t>T</a:t>
            </a:r>
            <a:endParaRPr lang="en" sz="1200" kern="1200" dirty="0">
              <a:solidFill>
                <a:srgbClr val="FFFFFF"/>
              </a:solidFill>
              <a:latin typeface="News Gothic MT"/>
              <a:ea typeface="+mn-ea"/>
              <a:cs typeface="+mn-cs"/>
            </a:endParaRPr>
          </a:p>
        </p:txBody>
      </p:sp>
      <p:sp>
        <p:nvSpPr>
          <p:cNvPr id="39" name="Shape 363"/>
          <p:cNvSpPr/>
          <p:nvPr/>
        </p:nvSpPr>
        <p:spPr>
          <a:xfrm>
            <a:off x="6740762" y="1093964"/>
            <a:ext cx="1986599" cy="785236"/>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262626"/>
                </a:solidFill>
                <a:latin typeface="News Gothic MT"/>
                <a:ea typeface="+mn-ea"/>
                <a:cs typeface="+mn-cs"/>
              </a:rPr>
              <a:t>AUTOMATED VERSION UPGRADES</a:t>
            </a:r>
            <a:endParaRPr lang="en" sz="1200" kern="1200" dirty="0">
              <a:solidFill>
                <a:srgbClr val="262626"/>
              </a:solidFill>
              <a:latin typeface="News Gothic MT"/>
              <a:ea typeface="+mn-ea"/>
              <a:cs typeface="+mn-cs"/>
            </a:endParaRPr>
          </a:p>
        </p:txBody>
      </p:sp>
      <p:sp>
        <p:nvSpPr>
          <p:cNvPr id="40" name="Shape 364"/>
          <p:cNvSpPr/>
          <p:nvPr/>
        </p:nvSpPr>
        <p:spPr>
          <a:xfrm>
            <a:off x="416625" y="1879200"/>
            <a:ext cx="1986599" cy="1201005"/>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defTabSz="457200"/>
            <a:r>
              <a:rPr lang="en-US" sz="900" kern="1200" dirty="0">
                <a:solidFill>
                  <a:srgbClr val="262626"/>
                </a:solidFill>
                <a:latin typeface="News Gothic MT"/>
                <a:ea typeface="+mn-ea"/>
                <a:cs typeface="+mn-cs"/>
              </a:rPr>
              <a:t>As an Application Developer, I expect my services to be resilient to failure, so that my application maintains uptime.</a:t>
            </a:r>
            <a:endParaRPr lang="en" sz="900" kern="1200" dirty="0">
              <a:solidFill>
                <a:srgbClr val="262626"/>
              </a:solidFill>
              <a:latin typeface="News Gothic MT"/>
              <a:ea typeface="+mn-ea"/>
              <a:cs typeface="+mn-cs"/>
            </a:endParaRPr>
          </a:p>
          <a:p>
            <a:pPr defTabSz="457200"/>
            <a:endParaRPr sz="900" kern="1200" dirty="0">
              <a:solidFill>
                <a:srgbClr val="262626"/>
              </a:solidFill>
              <a:latin typeface="News Gothic MT"/>
              <a:ea typeface="+mn-ea"/>
              <a:cs typeface="+mn-cs"/>
            </a:endParaRPr>
          </a:p>
        </p:txBody>
      </p:sp>
      <p:sp>
        <p:nvSpPr>
          <p:cNvPr id="41" name="Shape 365"/>
          <p:cNvSpPr/>
          <p:nvPr/>
        </p:nvSpPr>
        <p:spPr>
          <a:xfrm>
            <a:off x="2531700" y="1879201"/>
            <a:ext cx="1986599" cy="1201003"/>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marL="171450" defTabSz="457200">
              <a:buClr>
                <a:srgbClr val="262626"/>
              </a:buClr>
              <a:buSzPct val="100000"/>
            </a:pPr>
            <a:r>
              <a:rPr lang="en-US" sz="900" kern="1200" dirty="0">
                <a:solidFill>
                  <a:srgbClr val="262626"/>
                </a:solidFill>
                <a:latin typeface="News Gothic MT"/>
                <a:ea typeface="+mn-ea"/>
                <a:cs typeface="+mn-cs"/>
              </a:rPr>
              <a:t>As an Operator, I want to deploy services across different </a:t>
            </a:r>
            <a:r>
              <a:rPr lang="en-US" sz="900" kern="1200" dirty="0" err="1">
                <a:solidFill>
                  <a:srgbClr val="262626"/>
                </a:solidFill>
                <a:latin typeface="News Gothic MT"/>
                <a:ea typeface="+mn-ea"/>
                <a:cs typeface="+mn-cs"/>
              </a:rPr>
              <a:t>IaaS</a:t>
            </a:r>
            <a:r>
              <a:rPr lang="en-US" sz="900" kern="1200" dirty="0">
                <a:solidFill>
                  <a:srgbClr val="262626"/>
                </a:solidFill>
                <a:latin typeface="News Gothic MT"/>
                <a:ea typeface="+mn-ea"/>
                <a:cs typeface="+mn-cs"/>
              </a:rPr>
              <a:t> Availability Zones, so that an AZ failure does not take the whole service offline</a:t>
            </a:r>
            <a:endParaRPr lang="en" sz="900" kern="1200" dirty="0">
              <a:solidFill>
                <a:srgbClr val="262626"/>
              </a:solidFill>
              <a:latin typeface="News Gothic MT"/>
              <a:ea typeface="+mn-ea"/>
              <a:cs typeface="+mn-cs"/>
            </a:endParaRPr>
          </a:p>
          <a:p>
            <a:pPr marL="171450" defTabSz="457200">
              <a:buClr>
                <a:srgbClr val="262626"/>
              </a:buClr>
              <a:buSzPct val="100000"/>
            </a:pPr>
            <a:endParaRPr lang="en" sz="900" kern="1200" dirty="0">
              <a:solidFill>
                <a:srgbClr val="262626"/>
              </a:solidFill>
              <a:latin typeface="News Gothic MT"/>
              <a:ea typeface="+mn-ea"/>
              <a:cs typeface="+mn-cs"/>
            </a:endParaRPr>
          </a:p>
        </p:txBody>
      </p:sp>
      <p:sp>
        <p:nvSpPr>
          <p:cNvPr id="42" name="Shape 366"/>
          <p:cNvSpPr/>
          <p:nvPr/>
        </p:nvSpPr>
        <p:spPr>
          <a:xfrm>
            <a:off x="4626825" y="1879201"/>
            <a:ext cx="1986599" cy="1201003"/>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marL="171450" defTabSz="457200">
              <a:buClr>
                <a:srgbClr val="262626"/>
              </a:buClr>
              <a:buSzPct val="100000"/>
            </a:pPr>
            <a:r>
              <a:rPr lang="en" sz="900" kern="1200" dirty="0">
                <a:solidFill>
                  <a:srgbClr val="262626"/>
                </a:solidFill>
                <a:latin typeface="News Gothic MT"/>
                <a:ea typeface="+mn-ea"/>
                <a:cs typeface="+mn-cs"/>
              </a:rPr>
              <a:t>As an Application Developer, I do not expect to experience a prolonged outage during a deployment of the service, so that I can maintain uptime..</a:t>
            </a:r>
          </a:p>
          <a:p>
            <a:pPr marL="171450" defTabSz="457200">
              <a:buClr>
                <a:srgbClr val="262626"/>
              </a:buClr>
              <a:buSzPct val="100000"/>
            </a:pPr>
            <a:endParaRPr lang="en" sz="900" kern="1200" dirty="0">
              <a:solidFill>
                <a:srgbClr val="262626"/>
              </a:solidFill>
              <a:latin typeface="News Gothic MT"/>
              <a:ea typeface="+mn-ea"/>
              <a:cs typeface="+mn-cs"/>
            </a:endParaRPr>
          </a:p>
        </p:txBody>
      </p:sp>
      <p:sp>
        <p:nvSpPr>
          <p:cNvPr id="43" name="Shape 367"/>
          <p:cNvSpPr/>
          <p:nvPr/>
        </p:nvSpPr>
        <p:spPr>
          <a:xfrm>
            <a:off x="6740775" y="1879201"/>
            <a:ext cx="1986599" cy="1201003"/>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marL="171450" defTabSz="457200">
              <a:buClr>
                <a:srgbClr val="262626"/>
              </a:buClr>
              <a:buSzPct val="100000"/>
            </a:pPr>
            <a:r>
              <a:rPr lang="en" sz="900" kern="1200" dirty="0">
                <a:solidFill>
                  <a:srgbClr val="262626"/>
                </a:solidFill>
                <a:latin typeface="News Gothic MT"/>
                <a:ea typeface="+mn-ea"/>
                <a:cs typeface="+mn-cs"/>
              </a:rPr>
              <a:t>I expect all components of a service to be upgraded to the latest versions automatically through OpsManager, so that I do not have to perform any manual steps.</a:t>
            </a:r>
          </a:p>
          <a:p>
            <a:pPr marL="342900" indent="-171450" defTabSz="457200">
              <a:buClr>
                <a:srgbClr val="262626"/>
              </a:buClr>
              <a:buSzPct val="100000"/>
              <a:buFont typeface="Arial"/>
              <a:buChar char="•"/>
            </a:pPr>
            <a:endParaRPr lang="en" sz="900" kern="1200" dirty="0">
              <a:solidFill>
                <a:srgbClr val="262626"/>
              </a:solidFill>
              <a:latin typeface="News Gothic MT"/>
              <a:ea typeface="+mn-ea"/>
              <a:cs typeface="+mn-cs"/>
            </a:endParaRPr>
          </a:p>
        </p:txBody>
      </p:sp>
      <p:sp>
        <p:nvSpPr>
          <p:cNvPr id="44" name="Shape 369"/>
          <p:cNvSpPr/>
          <p:nvPr/>
        </p:nvSpPr>
        <p:spPr>
          <a:xfrm>
            <a:off x="3198950" y="3230655"/>
            <a:ext cx="1804431" cy="1344224"/>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262626"/>
                </a:solidFill>
                <a:latin typeface="News Gothic MT"/>
                <a:ea typeface="+mn-ea"/>
                <a:cs typeface="+mn-cs"/>
              </a:rPr>
              <a:t>BACKUP &amp; RESTORE</a:t>
            </a:r>
            <a:r>
              <a:rPr lang="en" sz="1800" kern="1200" dirty="0" smtClean="0">
                <a:solidFill>
                  <a:srgbClr val="262626"/>
                </a:solidFill>
                <a:latin typeface="News Gothic MT"/>
                <a:ea typeface="+mn-ea"/>
                <a:cs typeface="+mn-cs"/>
              </a:rPr>
              <a:t> </a:t>
            </a:r>
            <a:endParaRPr lang="en" sz="1800" kern="1200" dirty="0">
              <a:solidFill>
                <a:srgbClr val="262626"/>
              </a:solidFill>
              <a:latin typeface="News Gothic MT"/>
              <a:ea typeface="+mn-ea"/>
              <a:cs typeface="+mn-cs"/>
            </a:endParaRPr>
          </a:p>
          <a:p>
            <a:pPr algn="ctr" defTabSz="457200"/>
            <a:endParaRPr sz="900" kern="1200" dirty="0">
              <a:solidFill>
                <a:srgbClr val="262626"/>
              </a:solidFill>
              <a:latin typeface="News Gothic MT"/>
              <a:ea typeface="+mn-ea"/>
              <a:cs typeface="+mn-cs"/>
            </a:endParaRPr>
          </a:p>
          <a:p>
            <a:pPr algn="ctr" defTabSz="457200"/>
            <a:r>
              <a:rPr lang="en-US" sz="900" kern="1200" dirty="0">
                <a:solidFill>
                  <a:srgbClr val="262626"/>
                </a:solidFill>
                <a:latin typeface="News Gothic MT"/>
                <a:ea typeface="+mn-ea"/>
                <a:cs typeface="+mn-cs"/>
              </a:rPr>
              <a:t>As an Operator, I expect all services to be able to be backed up and restored, so that I can provide disaster recovery </a:t>
            </a:r>
            <a:r>
              <a:rPr lang="en-US" sz="900" kern="1200" dirty="0" smtClean="0">
                <a:solidFill>
                  <a:srgbClr val="262626"/>
                </a:solidFill>
                <a:latin typeface="News Gothic MT"/>
                <a:ea typeface="+mn-ea"/>
                <a:cs typeface="+mn-cs"/>
              </a:rPr>
              <a:t>facilities</a:t>
            </a:r>
            <a:endParaRPr lang="en" sz="900" kern="1200" dirty="0">
              <a:solidFill>
                <a:srgbClr val="262626"/>
              </a:solidFill>
              <a:latin typeface="News Gothic MT"/>
              <a:ea typeface="+mn-ea"/>
              <a:cs typeface="+mn-cs"/>
            </a:endParaRPr>
          </a:p>
        </p:txBody>
      </p:sp>
      <p:sp>
        <p:nvSpPr>
          <p:cNvPr id="45" name="Shape 370"/>
          <p:cNvSpPr/>
          <p:nvPr/>
        </p:nvSpPr>
        <p:spPr>
          <a:xfrm>
            <a:off x="5146877" y="3230654"/>
            <a:ext cx="1649105" cy="1344224"/>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SCALE</a:t>
            </a:r>
            <a:r>
              <a:rPr lang="en" sz="1200" kern="1200" dirty="0">
                <a:solidFill>
                  <a:srgbClr val="FFFFFF"/>
                </a:solidFill>
                <a:latin typeface="News Gothic MT"/>
                <a:ea typeface="+mn-ea"/>
                <a:cs typeface="+mn-cs"/>
              </a:rPr>
              <a:t/>
            </a:r>
            <a:br>
              <a:rPr lang="en" sz="1200" kern="1200" dirty="0">
                <a:solidFill>
                  <a:srgbClr val="FFFFFF"/>
                </a:solidFill>
                <a:latin typeface="News Gothic MT"/>
                <a:ea typeface="+mn-ea"/>
                <a:cs typeface="+mn-cs"/>
              </a:rPr>
            </a:br>
            <a:endParaRPr sz="900" kern="1200" dirty="0">
              <a:solidFill>
                <a:srgbClr val="FFFFFF"/>
              </a:solidFill>
              <a:latin typeface="News Gothic MT"/>
              <a:ea typeface="+mn-ea"/>
              <a:cs typeface="+mn-cs"/>
            </a:endParaRPr>
          </a:p>
          <a:p>
            <a:pPr algn="ctr" defTabSz="457200"/>
            <a:r>
              <a:rPr lang="en-US" sz="900" kern="1200" dirty="0">
                <a:solidFill>
                  <a:srgbClr val="FFFFFF"/>
                </a:solidFill>
                <a:latin typeface="News Gothic MT"/>
                <a:ea typeface="+mn-ea"/>
                <a:cs typeface="+mn-cs"/>
              </a:rPr>
              <a:t>As an Operator, I expect my services to operate at scale, so that </a:t>
            </a:r>
            <a:r>
              <a:rPr lang="en-US" sz="900" kern="1200" dirty="0" err="1">
                <a:solidFill>
                  <a:srgbClr val="FFFFFF"/>
                </a:solidFill>
                <a:latin typeface="News Gothic MT"/>
                <a:ea typeface="+mn-ea"/>
                <a:cs typeface="+mn-cs"/>
              </a:rPr>
              <a:t>i</a:t>
            </a:r>
            <a:r>
              <a:rPr lang="en-US" sz="900" kern="1200" dirty="0">
                <a:solidFill>
                  <a:srgbClr val="FFFFFF"/>
                </a:solidFill>
                <a:latin typeface="News Gothic MT"/>
                <a:ea typeface="+mn-ea"/>
                <a:cs typeface="+mn-cs"/>
              </a:rPr>
              <a:t> can handle large workloads.</a:t>
            </a:r>
            <a:endParaRPr lang="en" sz="900" kern="1200" dirty="0">
              <a:solidFill>
                <a:srgbClr val="FFFFFF"/>
              </a:solidFill>
              <a:latin typeface="News Gothic MT"/>
              <a:ea typeface="+mn-ea"/>
              <a:cs typeface="+mn-cs"/>
            </a:endParaRPr>
          </a:p>
        </p:txBody>
      </p:sp>
      <p:sp>
        <p:nvSpPr>
          <p:cNvPr id="46" name="Shape 371"/>
          <p:cNvSpPr/>
          <p:nvPr/>
        </p:nvSpPr>
        <p:spPr>
          <a:xfrm>
            <a:off x="416625" y="3230654"/>
            <a:ext cx="2642700" cy="1344225"/>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OPERATIONAL MONITORING &amp; LOGGING</a:t>
            </a:r>
            <a:r>
              <a:rPr lang="en" sz="1800" kern="1200" dirty="0" smtClean="0">
                <a:solidFill>
                  <a:srgbClr val="FFFFFF"/>
                </a:solidFill>
                <a:latin typeface="News Gothic MT"/>
                <a:ea typeface="+mn-ea"/>
                <a:cs typeface="+mn-cs"/>
              </a:rPr>
              <a:t> </a:t>
            </a:r>
            <a:endParaRPr lang="en" sz="1800" kern="1200" dirty="0">
              <a:solidFill>
                <a:srgbClr val="FFFFFF"/>
              </a:solidFill>
              <a:latin typeface="News Gothic MT"/>
              <a:ea typeface="+mn-ea"/>
              <a:cs typeface="+mn-cs"/>
            </a:endParaRPr>
          </a:p>
          <a:p>
            <a:pPr algn="ctr" defTabSz="457200"/>
            <a:endParaRPr sz="900" kern="1200" dirty="0">
              <a:solidFill>
                <a:srgbClr val="FFFFFF"/>
              </a:solidFill>
              <a:latin typeface="News Gothic MT"/>
              <a:ea typeface="+mn-ea"/>
              <a:cs typeface="+mn-cs"/>
            </a:endParaRPr>
          </a:p>
          <a:p>
            <a:pPr algn="ctr" defTabSz="457200"/>
            <a:r>
              <a:rPr lang="en" sz="900" kern="1200" dirty="0" smtClean="0">
                <a:solidFill>
                  <a:srgbClr val="FFFFFF"/>
                </a:solidFill>
                <a:latin typeface="News Gothic MT"/>
                <a:ea typeface="+mn-ea"/>
                <a:cs typeface="+mn-cs"/>
              </a:rPr>
              <a:t>As </a:t>
            </a:r>
            <a:r>
              <a:rPr lang="en" sz="900" kern="1200" dirty="0">
                <a:solidFill>
                  <a:srgbClr val="FFFFFF"/>
                </a:solidFill>
                <a:latin typeface="News Gothic MT"/>
                <a:ea typeface="+mn-ea"/>
                <a:cs typeface="+mn-cs"/>
              </a:rPr>
              <a:t>an Operator, I want visibility into the operational health, performance and logs of my services, so that i can monitor their uptime and diagnose any issues</a:t>
            </a:r>
          </a:p>
        </p:txBody>
      </p:sp>
      <p:sp>
        <p:nvSpPr>
          <p:cNvPr id="17" name="Shape 369"/>
          <p:cNvSpPr/>
          <p:nvPr/>
        </p:nvSpPr>
        <p:spPr>
          <a:xfrm>
            <a:off x="6922930" y="3201812"/>
            <a:ext cx="1804431" cy="1344224"/>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endParaRPr lang="en-US" sz="1200" kern="1200" dirty="0" smtClean="0">
              <a:solidFill>
                <a:srgbClr val="262626"/>
              </a:solidFill>
              <a:latin typeface="News Gothic MT"/>
              <a:ea typeface="+mn-ea"/>
              <a:cs typeface="+mn-cs"/>
            </a:endParaRPr>
          </a:p>
          <a:p>
            <a:pPr algn="ctr" defTabSz="457200"/>
            <a:endParaRPr lang="en-US" sz="1200" kern="1200" dirty="0">
              <a:solidFill>
                <a:srgbClr val="262626"/>
              </a:solidFill>
              <a:latin typeface="News Gothic MT"/>
              <a:ea typeface="+mn-ea"/>
              <a:cs typeface="+mn-cs"/>
            </a:endParaRPr>
          </a:p>
          <a:p>
            <a:pPr algn="ctr" defTabSz="457200"/>
            <a:r>
              <a:rPr lang="en-US" sz="1200" kern="1200" dirty="0" smtClean="0">
                <a:solidFill>
                  <a:srgbClr val="262626"/>
                </a:solidFill>
                <a:latin typeface="News Gothic MT"/>
                <a:ea typeface="+mn-ea"/>
                <a:cs typeface="+mn-cs"/>
              </a:rPr>
              <a:t>MORE..</a:t>
            </a:r>
            <a:r>
              <a:rPr lang="en" sz="1800" kern="1200" dirty="0" smtClean="0">
                <a:solidFill>
                  <a:srgbClr val="262626"/>
                </a:solidFill>
                <a:latin typeface="News Gothic MT"/>
                <a:ea typeface="+mn-ea"/>
                <a:cs typeface="+mn-cs"/>
              </a:rPr>
              <a:t> </a:t>
            </a:r>
            <a:endParaRPr lang="en" sz="1800" kern="1200" dirty="0">
              <a:solidFill>
                <a:srgbClr val="262626"/>
              </a:solidFill>
              <a:latin typeface="News Gothic MT"/>
              <a:ea typeface="+mn-ea"/>
              <a:cs typeface="+mn-cs"/>
            </a:endParaRPr>
          </a:p>
        </p:txBody>
      </p:sp>
    </p:spTree>
    <p:extLst>
      <p:ext uri="{BB962C8B-B14F-4D97-AF65-F5344CB8AC3E}">
        <p14:creationId xmlns:p14="http://schemas.microsoft.com/office/powerpoint/2010/main" val="372168689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Pivotal Cloud Foundry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4" name="Rectangle 13"/>
          <p:cNvSpPr/>
          <p:nvPr/>
        </p:nvSpPr>
        <p:spPr>
          <a:xfrm>
            <a:off x="2052320" y="1156826"/>
            <a:ext cx="3098800" cy="36576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err="1" smtClean="0"/>
              <a:t>Datastore</a:t>
            </a:r>
            <a:endParaRPr lang="en-US" dirty="0" smtClean="0"/>
          </a:p>
        </p:txBody>
      </p:sp>
      <p:sp>
        <p:nvSpPr>
          <p:cNvPr id="15" name="Rectangle 14"/>
          <p:cNvSpPr/>
          <p:nvPr/>
        </p:nvSpPr>
        <p:spPr>
          <a:xfrm>
            <a:off x="142240" y="1156826"/>
            <a:ext cx="1869440" cy="36576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Mobile</a:t>
            </a:r>
            <a:endParaRPr lang="en-US" dirty="0" smtClean="0"/>
          </a:p>
        </p:txBody>
      </p:sp>
      <p:sp>
        <p:nvSpPr>
          <p:cNvPr id="16" name="Rectangle 15"/>
          <p:cNvSpPr/>
          <p:nvPr/>
        </p:nvSpPr>
        <p:spPr>
          <a:xfrm>
            <a:off x="5191760" y="1156826"/>
            <a:ext cx="1879600" cy="364744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Other</a:t>
            </a:r>
          </a:p>
          <a:p>
            <a:pPr algn="ctr"/>
            <a:endParaRPr lang="en-US" dirty="0"/>
          </a:p>
        </p:txBody>
      </p:sp>
      <p:sp>
        <p:nvSpPr>
          <p:cNvPr id="17" name="Rectangle 16"/>
          <p:cNvSpPr/>
          <p:nvPr/>
        </p:nvSpPr>
        <p:spPr>
          <a:xfrm>
            <a:off x="7122160" y="1156826"/>
            <a:ext cx="1889760" cy="363728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Cloud-native</a:t>
            </a:r>
          </a:p>
          <a:p>
            <a:pPr algn="ctr"/>
            <a:endParaRPr lang="en-US" dirty="0"/>
          </a:p>
        </p:txBody>
      </p:sp>
      <p:pic>
        <p:nvPicPr>
          <p:cNvPr id="18" name="Picture 17" descr="icon_apigateway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5280" y="1888346"/>
            <a:ext cx="640080" cy="640080"/>
          </a:xfrm>
          <a:prstGeom prst="rect">
            <a:avLst/>
          </a:prstGeom>
        </p:spPr>
      </p:pic>
      <p:pic>
        <p:nvPicPr>
          <p:cNvPr id="19" name="Picture 18" descr="icon_cloudbees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84800" y="2609706"/>
            <a:ext cx="640080" cy="640080"/>
          </a:xfrm>
          <a:prstGeom prst="rect">
            <a:avLst/>
          </a:prstGeom>
        </p:spPr>
      </p:pic>
      <p:pic>
        <p:nvPicPr>
          <p:cNvPr id="20" name="Picture 19" descr="icon_datastaxenterprise_cf@2x.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35680" y="1888346"/>
            <a:ext cx="640080" cy="640080"/>
          </a:xfrm>
          <a:prstGeom prst="rect">
            <a:avLst/>
          </a:prstGeom>
        </p:spPr>
      </p:pic>
      <p:pic>
        <p:nvPicPr>
          <p:cNvPr id="21" name="Picture 20" descr="icon_datasync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5280" y="3360574"/>
            <a:ext cx="640080" cy="640080"/>
          </a:xfrm>
          <a:prstGeom prst="rect">
            <a:avLst/>
          </a:prstGeom>
        </p:spPr>
      </p:pic>
      <p:pic>
        <p:nvPicPr>
          <p:cNvPr id="22" name="Picture 21" descr="icon_gemfire_cf@2x.png"/>
          <p:cNvPicPr>
            <a:picLocks noChangeAspect="1"/>
          </p:cNvPicPr>
          <p:nvPr/>
        </p:nvPicPr>
        <p:blipFill>
          <a:blip r:embed="rId8" cstate="screen">
            <a:alphaModFix/>
            <a:extLst>
              <a:ext uri="{28A0092B-C50C-407E-A947-70E740481C1C}">
                <a14:useLocalDpi xmlns:a14="http://schemas.microsoft.com/office/drawing/2010/main"/>
              </a:ext>
            </a:extLst>
          </a:blip>
          <a:stretch>
            <a:fillRect/>
          </a:stretch>
        </p:blipFill>
        <p:spPr>
          <a:xfrm>
            <a:off x="3535680" y="2609706"/>
            <a:ext cx="640080" cy="640080"/>
          </a:xfrm>
          <a:prstGeom prst="rect">
            <a:avLst/>
          </a:prstGeom>
        </p:spPr>
      </p:pic>
      <p:pic>
        <p:nvPicPr>
          <p:cNvPr id="23" name="Picture 22" descr="icon_pushnotification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5281" y="2619867"/>
            <a:ext cx="640079" cy="640079"/>
          </a:xfrm>
          <a:prstGeom prst="rect">
            <a:avLst/>
          </a:prstGeom>
        </p:spPr>
      </p:pic>
      <p:pic>
        <p:nvPicPr>
          <p:cNvPr id="24" name="Picture 23" descr="icon_rabbitmq_cf@2x.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87340" y="1880726"/>
            <a:ext cx="637540" cy="637540"/>
          </a:xfrm>
          <a:prstGeom prst="rect">
            <a:avLst/>
          </a:prstGeom>
        </p:spPr>
      </p:pic>
      <p:pic>
        <p:nvPicPr>
          <p:cNvPr id="25" name="Picture 24" descr="icon_redis_cf@2x.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5674" y="1891508"/>
            <a:ext cx="638006" cy="638006"/>
          </a:xfrm>
          <a:prstGeom prst="rect">
            <a:avLst/>
          </a:prstGeom>
        </p:spPr>
      </p:pic>
      <p:pic>
        <p:nvPicPr>
          <p:cNvPr id="26" name="Picture 25" descr="icon_springxd_cf@2x.png"/>
          <p:cNvPicPr>
            <a:picLocks noChangeAspect="1"/>
          </p:cNvPicPr>
          <p:nvPr/>
        </p:nvPicPr>
        <p:blipFill>
          <a:blip r:embed="rId12" cstate="screen">
            <a:alphaModFix/>
            <a:extLst>
              <a:ext uri="{28A0092B-C50C-407E-A947-70E740481C1C}">
                <a14:useLocalDpi xmlns:a14="http://schemas.microsoft.com/office/drawing/2010/main"/>
              </a:ext>
            </a:extLst>
          </a:blip>
          <a:stretch>
            <a:fillRect/>
          </a:stretch>
        </p:blipFill>
        <p:spPr>
          <a:xfrm>
            <a:off x="5384800" y="3351386"/>
            <a:ext cx="640080" cy="640080"/>
          </a:xfrm>
          <a:prstGeom prst="rect">
            <a:avLst/>
          </a:prstGeom>
        </p:spPr>
      </p:pic>
      <p:pic>
        <p:nvPicPr>
          <p:cNvPr id="27" name="Picture 2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35280" y="4098146"/>
            <a:ext cx="635000" cy="635000"/>
          </a:xfrm>
          <a:prstGeom prst="rect">
            <a:avLst/>
          </a:prstGeom>
        </p:spPr>
      </p:pic>
      <p:pic>
        <p:nvPicPr>
          <p:cNvPr id="28" name="Picture 2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133898" y="2614786"/>
            <a:ext cx="639782" cy="639782"/>
          </a:xfrm>
          <a:prstGeom prst="rect">
            <a:avLst/>
          </a:prstGeom>
        </p:spPr>
      </p:pic>
      <p:pic>
        <p:nvPicPr>
          <p:cNvPr id="29" name="Picture 28"/>
          <p:cNvPicPr>
            <a:picLocks noChangeAspect="1"/>
          </p:cNvPicPr>
          <p:nvPr/>
        </p:nvPicPr>
        <p:blipFill>
          <a:blip r:embed="rId15" cstate="screen">
            <a:alphaModFix/>
            <a:extLst>
              <a:ext uri="{28A0092B-C50C-407E-A947-70E740481C1C}">
                <a14:useLocalDpi xmlns:a14="http://schemas.microsoft.com/office/drawing/2010/main"/>
              </a:ext>
            </a:extLst>
          </a:blip>
          <a:stretch>
            <a:fillRect/>
          </a:stretch>
        </p:blipFill>
        <p:spPr>
          <a:xfrm>
            <a:off x="5384800" y="4093066"/>
            <a:ext cx="635000" cy="635000"/>
          </a:xfrm>
          <a:prstGeom prst="rect">
            <a:avLst/>
          </a:prstGeom>
        </p:spPr>
      </p:pic>
      <p:pic>
        <p:nvPicPr>
          <p:cNvPr id="30" name="Picture 2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133600" y="3361546"/>
            <a:ext cx="640080" cy="640080"/>
          </a:xfrm>
          <a:prstGeom prst="rect">
            <a:avLst/>
          </a:prstGeom>
        </p:spPr>
      </p:pic>
      <p:pic>
        <p:nvPicPr>
          <p:cNvPr id="31" name="Picture 30" descr="icon_mongodb_cf@2x.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535680" y="4062586"/>
            <a:ext cx="640080" cy="640080"/>
          </a:xfrm>
          <a:prstGeom prst="rect">
            <a:avLst/>
          </a:prstGeom>
        </p:spPr>
      </p:pic>
      <p:pic>
        <p:nvPicPr>
          <p:cNvPr id="32" name="Picture 31" descr="icon_node4j_cf@2x.pn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133600" y="4062586"/>
            <a:ext cx="640080" cy="640080"/>
          </a:xfrm>
          <a:prstGeom prst="rect">
            <a:avLst/>
          </a:prstGeom>
        </p:spPr>
      </p:pic>
      <p:pic>
        <p:nvPicPr>
          <p:cNvPr id="33" name="pasted-image.png"/>
          <p:cNvPicPr/>
          <p:nvPr/>
        </p:nvPicPr>
        <p:blipFill>
          <a:blip r:embed="rId19" cstate="screen">
            <a:extLst>
              <a:ext uri="{28A0092B-C50C-407E-A947-70E740481C1C}">
                <a14:useLocalDpi xmlns:a14="http://schemas.microsoft.com/office/drawing/2010/main"/>
              </a:ext>
            </a:extLst>
          </a:blip>
          <a:stretch>
            <a:fillRect/>
          </a:stretch>
        </p:blipFill>
        <p:spPr>
          <a:xfrm>
            <a:off x="7327059" y="1877577"/>
            <a:ext cx="640689" cy="640690"/>
          </a:xfrm>
          <a:prstGeom prst="rect">
            <a:avLst/>
          </a:prstGeom>
          <a:ln w="12700" cap="flat">
            <a:noFill/>
            <a:miter lim="400000"/>
          </a:ln>
          <a:effectLst/>
        </p:spPr>
      </p:pic>
      <p:pic>
        <p:nvPicPr>
          <p:cNvPr id="35" name="pasted-image.png"/>
          <p:cNvPicPr/>
          <p:nvPr/>
        </p:nvPicPr>
        <p:blipFill>
          <a:blip r:embed="rId20" cstate="screen">
            <a:extLst>
              <a:ext uri="{28A0092B-C50C-407E-A947-70E740481C1C}">
                <a14:useLocalDpi xmlns:a14="http://schemas.microsoft.com/office/drawing/2010/main"/>
              </a:ext>
            </a:extLst>
          </a:blip>
          <a:stretch>
            <a:fillRect/>
          </a:stretch>
        </p:blipFill>
        <p:spPr>
          <a:xfrm>
            <a:off x="7331951" y="2606213"/>
            <a:ext cx="633413" cy="633413"/>
          </a:xfrm>
          <a:prstGeom prst="rect">
            <a:avLst/>
          </a:prstGeom>
          <a:ln w="12700" cap="flat">
            <a:noFill/>
            <a:miter lim="400000"/>
          </a:ln>
          <a:effectLst/>
        </p:spPr>
      </p:pic>
      <p:pic>
        <p:nvPicPr>
          <p:cNvPr id="36" name="pasted-image.png"/>
          <p:cNvPicPr/>
          <p:nvPr/>
        </p:nvPicPr>
        <p:blipFill>
          <a:blip r:embed="rId21" cstate="screen">
            <a:extLst>
              <a:ext uri="{28A0092B-C50C-407E-A947-70E740481C1C}">
                <a14:useLocalDpi xmlns:a14="http://schemas.microsoft.com/office/drawing/2010/main"/>
              </a:ext>
            </a:extLst>
          </a:blip>
          <a:stretch>
            <a:fillRect/>
          </a:stretch>
        </p:blipFill>
        <p:spPr>
          <a:xfrm>
            <a:off x="7334131" y="3347909"/>
            <a:ext cx="633398" cy="633397"/>
          </a:xfrm>
          <a:prstGeom prst="rect">
            <a:avLst/>
          </a:prstGeom>
          <a:ln w="12700" cap="flat">
            <a:noFill/>
            <a:miter lim="400000"/>
          </a:ln>
          <a:effectLst/>
        </p:spPr>
      </p:pic>
      <p:pic>
        <p:nvPicPr>
          <p:cNvPr id="37" name="Picture 36" descr="icon_pivotalhd_cf@2x.png"/>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535680" y="3361546"/>
            <a:ext cx="632460" cy="632460"/>
          </a:xfrm>
          <a:prstGeom prst="rect">
            <a:avLst/>
          </a:prstGeom>
        </p:spPr>
      </p:pic>
      <p:sp>
        <p:nvSpPr>
          <p:cNvPr id="38" name="TextBox 37"/>
          <p:cNvSpPr txBox="1"/>
          <p:nvPr/>
        </p:nvSpPr>
        <p:spPr>
          <a:xfrm>
            <a:off x="985519" y="188834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API Gateway</a:t>
            </a:r>
          </a:p>
        </p:txBody>
      </p:sp>
      <p:sp>
        <p:nvSpPr>
          <p:cNvPr id="39" name="TextBox 38"/>
          <p:cNvSpPr txBox="1"/>
          <p:nvPr/>
        </p:nvSpPr>
        <p:spPr>
          <a:xfrm>
            <a:off x="975359" y="259954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0" name="TextBox 39"/>
          <p:cNvSpPr txBox="1"/>
          <p:nvPr/>
        </p:nvSpPr>
        <p:spPr>
          <a:xfrm>
            <a:off x="985519" y="337170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Sync</a:t>
            </a:r>
          </a:p>
        </p:txBody>
      </p:sp>
      <p:sp>
        <p:nvSpPr>
          <p:cNvPr id="41" name="TextBox 40"/>
          <p:cNvSpPr txBox="1"/>
          <p:nvPr/>
        </p:nvSpPr>
        <p:spPr>
          <a:xfrm>
            <a:off x="985519" y="4103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Distribution</a:t>
            </a:r>
          </a:p>
        </p:txBody>
      </p:sp>
      <p:sp>
        <p:nvSpPr>
          <p:cNvPr id="42" name="TextBox 41"/>
          <p:cNvSpPr txBox="1"/>
          <p:nvPr/>
        </p:nvSpPr>
        <p:spPr>
          <a:xfrm>
            <a:off x="6055359" y="18883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3" name="TextBox 42"/>
          <p:cNvSpPr txBox="1"/>
          <p:nvPr/>
        </p:nvSpPr>
        <p:spPr>
          <a:xfrm>
            <a:off x="6045199" y="2599546"/>
            <a:ext cx="100584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 by </a:t>
            </a:r>
            <a:r>
              <a:rPr lang="en-US" sz="1200" dirty="0" err="1" smtClean="0">
                <a:solidFill>
                  <a:schemeClr val="bg2"/>
                </a:solidFill>
                <a:latin typeface="FreightSans Pro Medium"/>
                <a:cs typeface="FreightSans Pro Medium"/>
              </a:rPr>
              <a:t>CloudBees</a:t>
            </a:r>
            <a:endParaRPr lang="en-US" sz="1200" dirty="0" smtClean="0">
              <a:solidFill>
                <a:schemeClr val="bg2"/>
              </a:solidFill>
              <a:latin typeface="FreightSans Pro Medium"/>
              <a:cs typeface="FreightSans Pro Medium"/>
            </a:endParaRPr>
          </a:p>
        </p:txBody>
      </p:sp>
      <p:sp>
        <p:nvSpPr>
          <p:cNvPr id="44" name="TextBox 43"/>
          <p:cNvSpPr txBox="1"/>
          <p:nvPr/>
        </p:nvSpPr>
        <p:spPr>
          <a:xfrm>
            <a:off x="6055359" y="337170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Spring XD (BETA)</a:t>
            </a:r>
          </a:p>
        </p:txBody>
      </p:sp>
      <p:sp>
        <p:nvSpPr>
          <p:cNvPr id="45" name="TextBox 44"/>
          <p:cNvSpPr txBox="1"/>
          <p:nvPr/>
        </p:nvSpPr>
        <p:spPr>
          <a:xfrm>
            <a:off x="6055359" y="4103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46" name="TextBox 45"/>
          <p:cNvSpPr txBox="1"/>
          <p:nvPr/>
        </p:nvSpPr>
        <p:spPr>
          <a:xfrm>
            <a:off x="8006079" y="186802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 </a:t>
            </a:r>
          </a:p>
        </p:txBody>
      </p:sp>
      <p:sp>
        <p:nvSpPr>
          <p:cNvPr id="47" name="TextBox 46"/>
          <p:cNvSpPr txBox="1"/>
          <p:nvPr/>
        </p:nvSpPr>
        <p:spPr>
          <a:xfrm>
            <a:off x="7995919" y="2579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8" name="TextBox 47"/>
          <p:cNvSpPr txBox="1"/>
          <p:nvPr/>
        </p:nvSpPr>
        <p:spPr>
          <a:xfrm>
            <a:off x="8006079" y="33513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185919" y="18883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175759" y="25995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1" name="TextBox 50"/>
          <p:cNvSpPr txBox="1"/>
          <p:nvPr/>
        </p:nvSpPr>
        <p:spPr>
          <a:xfrm>
            <a:off x="4185919" y="40727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MongoDB</a:t>
            </a:r>
            <a:r>
              <a:rPr lang="en-US" sz="1200" dirty="0" smtClean="0">
                <a:solidFill>
                  <a:schemeClr val="bg2"/>
                </a:solidFill>
                <a:latin typeface="FreightSans Pro Medium"/>
                <a:cs typeface="FreightSans Pro Medium"/>
              </a:rPr>
              <a:t> (BETA)</a:t>
            </a:r>
          </a:p>
        </p:txBody>
      </p:sp>
      <p:sp>
        <p:nvSpPr>
          <p:cNvPr id="52" name="TextBox 51"/>
          <p:cNvSpPr txBox="1"/>
          <p:nvPr/>
        </p:nvSpPr>
        <p:spPr>
          <a:xfrm>
            <a:off x="4185919" y="33615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r>
              <a:rPr lang="en-US" sz="1200" dirty="0" smtClean="0">
                <a:solidFill>
                  <a:schemeClr val="bg2"/>
                </a:solidFill>
                <a:latin typeface="FreightSans Pro Medium"/>
                <a:cs typeface="FreightSans Pro Medium"/>
              </a:rPr>
              <a:t> (BETA)</a:t>
            </a:r>
          </a:p>
        </p:txBody>
      </p:sp>
      <p:sp>
        <p:nvSpPr>
          <p:cNvPr id="53" name="TextBox 52"/>
          <p:cNvSpPr txBox="1"/>
          <p:nvPr/>
        </p:nvSpPr>
        <p:spPr>
          <a:xfrm>
            <a:off x="2733039" y="18883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59954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5" name="TextBox 54"/>
          <p:cNvSpPr txBox="1"/>
          <p:nvPr/>
        </p:nvSpPr>
        <p:spPr>
          <a:xfrm>
            <a:off x="2733039" y="407274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Neo4j (BETA)</a:t>
            </a:r>
          </a:p>
        </p:txBody>
      </p:sp>
      <p:sp>
        <p:nvSpPr>
          <p:cNvPr id="56" name="TextBox 55"/>
          <p:cNvSpPr txBox="1"/>
          <p:nvPr/>
        </p:nvSpPr>
        <p:spPr>
          <a:xfrm>
            <a:off x="2733039" y="3361546"/>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Tree>
    <p:extLst>
      <p:ext uri="{BB962C8B-B14F-4D97-AF65-F5344CB8AC3E}">
        <p14:creationId xmlns:p14="http://schemas.microsoft.com/office/powerpoint/2010/main" val="37952938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29641" y="114659"/>
            <a:ext cx="7870840" cy="585514"/>
          </a:xfrm>
        </p:spPr>
        <p:txBody>
          <a:bodyPr/>
          <a:lstStyle/>
          <a:p>
            <a:pPr algn="l"/>
            <a:r>
              <a:rPr lang="en-US" sz="2800" dirty="0" smtClean="0">
                <a:solidFill>
                  <a:srgbClr val="F5F5F5"/>
                </a:solidFill>
              </a:rPr>
              <a:t>Example: MySQL Service</a:t>
            </a:r>
            <a:endParaRPr lang="en-US" sz="2800" dirty="0">
              <a:solidFill>
                <a:srgbClr val="F5F5F5"/>
              </a:solidFill>
            </a:endParaRPr>
          </a:p>
        </p:txBody>
      </p:sp>
      <p:pic>
        <p:nvPicPr>
          <p:cNvPr id="34" name="Shape 306"/>
          <p:cNvPicPr preferRelativeResize="0"/>
          <p:nvPr/>
        </p:nvPicPr>
        <p:blipFill>
          <a:blip r:embed="rId3">
            <a:alphaModFix/>
          </a:blip>
          <a:stretch>
            <a:fillRect/>
          </a:stretch>
        </p:blipFill>
        <p:spPr>
          <a:xfrm>
            <a:off x="8540109" y="4888250"/>
            <a:ext cx="616849" cy="255249"/>
          </a:xfrm>
          <a:prstGeom prst="rect">
            <a:avLst/>
          </a:prstGeom>
          <a:noFill/>
          <a:ln>
            <a:noFill/>
          </a:ln>
        </p:spPr>
      </p:pic>
      <p:pic>
        <p:nvPicPr>
          <p:cNvPr id="18" name="Picture 1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92384" y="20791"/>
            <a:ext cx="714551" cy="640902"/>
          </a:xfrm>
          <a:prstGeom prst="rect">
            <a:avLst/>
          </a:prstGeom>
        </p:spPr>
      </p:pic>
      <p:pic>
        <p:nvPicPr>
          <p:cNvPr id="19" name="Picture 18"/>
          <p:cNvPicPr>
            <a:picLocks noChangeAspect="1"/>
          </p:cNvPicPr>
          <p:nvPr/>
        </p:nvPicPr>
        <p:blipFill>
          <a:blip r:embed="rId5"/>
          <a:stretch>
            <a:fillRect/>
          </a:stretch>
        </p:blipFill>
        <p:spPr>
          <a:xfrm>
            <a:off x="4683492" y="1704996"/>
            <a:ext cx="4223443" cy="2196190"/>
          </a:xfrm>
          <a:prstGeom prst="rect">
            <a:avLst/>
          </a:prstGeom>
        </p:spPr>
      </p:pic>
      <p:sp>
        <p:nvSpPr>
          <p:cNvPr id="20" name="Content Placeholder 3"/>
          <p:cNvSpPr txBox="1">
            <a:spLocks/>
          </p:cNvSpPr>
          <p:nvPr/>
        </p:nvSpPr>
        <p:spPr>
          <a:xfrm>
            <a:off x="492535" y="1740674"/>
            <a:ext cx="4036167" cy="1991891"/>
          </a:xfrm>
          <a:prstGeom prst="rect">
            <a:avLst/>
          </a:prstGeom>
        </p:spPr>
        <p:txBody>
          <a:bodyPr anchor="t"/>
          <a:lst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0"/>
              </a:spcBef>
              <a:spcAft>
                <a:spcPts val="600"/>
              </a:spcAft>
            </a:pPr>
            <a:r>
              <a:rPr lang="en-US" sz="1400" dirty="0" smtClean="0">
                <a:solidFill>
                  <a:srgbClr val="F5F5F5"/>
                </a:solidFill>
                <a:latin typeface="News Gothic MT"/>
              </a:rPr>
              <a:t>Minimized effort to create, configure, and manage a MySQL cluster</a:t>
            </a:r>
          </a:p>
          <a:p>
            <a:pPr marL="285750" indent="-285750">
              <a:spcBef>
                <a:spcPts val="0"/>
              </a:spcBef>
              <a:spcAft>
                <a:spcPts val="600"/>
              </a:spcAft>
            </a:pPr>
            <a:r>
              <a:rPr lang="en-US" sz="1400" dirty="0" smtClean="0">
                <a:solidFill>
                  <a:srgbClr val="F5F5F5"/>
                </a:solidFill>
                <a:latin typeface="News Gothic MT"/>
              </a:rPr>
              <a:t>Multi-node cluster</a:t>
            </a:r>
          </a:p>
          <a:p>
            <a:pPr marL="285750" indent="-285750">
              <a:spcBef>
                <a:spcPts val="0"/>
              </a:spcBef>
              <a:spcAft>
                <a:spcPts val="600"/>
              </a:spcAft>
            </a:pPr>
            <a:r>
              <a:rPr lang="en-US" sz="1400" dirty="0" smtClean="0">
                <a:solidFill>
                  <a:srgbClr val="F5F5F5"/>
                </a:solidFill>
                <a:latin typeface="News Gothic MT"/>
              </a:rPr>
              <a:t>Data replication across nodes</a:t>
            </a:r>
          </a:p>
          <a:p>
            <a:pPr marL="285750" indent="-285750">
              <a:spcBef>
                <a:spcPts val="0"/>
              </a:spcBef>
              <a:spcAft>
                <a:spcPts val="600"/>
              </a:spcAft>
            </a:pPr>
            <a:r>
              <a:rPr lang="en-US" sz="1400" dirty="0" smtClean="0">
                <a:solidFill>
                  <a:srgbClr val="F5F5F5"/>
                </a:solidFill>
                <a:latin typeface="News Gothic MT"/>
              </a:rPr>
              <a:t>Failover functionality ensures app traffic only routed to healthy nodes</a:t>
            </a:r>
            <a:endParaRPr lang="en-US" sz="1400" dirty="0">
              <a:solidFill>
                <a:srgbClr val="F5F5F5"/>
              </a:solidFill>
              <a:latin typeface="News Gothic MT"/>
            </a:endParaRPr>
          </a:p>
        </p:txBody>
      </p:sp>
      <p:sp>
        <p:nvSpPr>
          <p:cNvPr id="21" name="Text Placeholder 3"/>
          <p:cNvSpPr>
            <a:spLocks noGrp="1"/>
          </p:cNvSpPr>
          <p:nvPr>
            <p:ph type="body" sz="quarter" idx="10"/>
          </p:nvPr>
        </p:nvSpPr>
        <p:spPr>
          <a:xfrm>
            <a:off x="466877" y="993467"/>
            <a:ext cx="5828553" cy="481696"/>
          </a:xfrm>
        </p:spPr>
        <p:txBody>
          <a:bodyPr>
            <a:normAutofit/>
          </a:bodyPr>
          <a:lstStyle/>
          <a:p>
            <a:pPr algn="l"/>
            <a:r>
              <a:rPr lang="en-US" sz="2400" dirty="0" smtClean="0"/>
              <a:t>Relational Database as a service</a:t>
            </a:r>
            <a:endParaRPr lang="en-US" sz="2400" dirty="0"/>
          </a:p>
        </p:txBody>
      </p:sp>
    </p:spTree>
    <p:extLst>
      <p:ext uri="{BB962C8B-B14F-4D97-AF65-F5344CB8AC3E}">
        <p14:creationId xmlns:p14="http://schemas.microsoft.com/office/powerpoint/2010/main" val="135122155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42147" y="2275969"/>
            <a:ext cx="7059706" cy="601151"/>
          </a:xfrm>
        </p:spPr>
        <p:txBody>
          <a:bodyPr>
            <a:normAutofit/>
          </a:bodyPr>
          <a:lstStyle/>
          <a:p>
            <a:r>
              <a:rPr lang="en-US" dirty="0" smtClean="0"/>
              <a:t>CUSTOM SERVICES IN PCF</a:t>
            </a:r>
            <a:endParaRPr lang="en-US" dirty="0"/>
          </a:p>
        </p:txBody>
      </p:sp>
    </p:spTree>
    <p:extLst>
      <p:ext uri="{BB962C8B-B14F-4D97-AF65-F5344CB8AC3E}">
        <p14:creationId xmlns:p14="http://schemas.microsoft.com/office/powerpoint/2010/main" val="387747298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3 options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46" name="Shape 295"/>
          <p:cNvSpPr txBox="1"/>
          <p:nvPr/>
        </p:nvSpPr>
        <p:spPr>
          <a:xfrm>
            <a:off x="594600" y="2536190"/>
            <a:ext cx="1817900" cy="807666"/>
          </a:xfrm>
          <a:prstGeom prst="rect">
            <a:avLst/>
          </a:prstGeom>
          <a:noFill/>
          <a:ln>
            <a:solidFill>
              <a:schemeClr val="accent1"/>
            </a:solidFill>
          </a:ln>
        </p:spPr>
        <p:txBody>
          <a:bodyPr lIns="91425" tIns="91425" rIns="91425" bIns="91425" anchor="ctr" anchorCtr="0">
            <a:noAutofit/>
          </a:bodyPr>
          <a:lstStyle/>
          <a:p>
            <a:pPr lvl="0" algn="ctr" rtl="0">
              <a:spcBef>
                <a:spcPts val="0"/>
              </a:spcBef>
              <a:buNone/>
            </a:pPr>
            <a:r>
              <a:rPr lang="en-US" sz="1400" b="1" dirty="0" smtClean="0">
                <a:solidFill>
                  <a:schemeClr val="bg1"/>
                </a:solidFill>
              </a:rPr>
              <a:t>Custom PCF Tile</a:t>
            </a:r>
            <a:endParaRPr lang="en" sz="1400" b="1" dirty="0">
              <a:solidFill>
                <a:schemeClr val="bg1"/>
              </a:solidFill>
            </a:endParaRPr>
          </a:p>
        </p:txBody>
      </p:sp>
      <p:sp>
        <p:nvSpPr>
          <p:cNvPr id="47" name="Shape 295"/>
          <p:cNvSpPr txBox="1"/>
          <p:nvPr/>
        </p:nvSpPr>
        <p:spPr>
          <a:xfrm>
            <a:off x="594600" y="4075774"/>
            <a:ext cx="1817900" cy="807666"/>
          </a:xfrm>
          <a:prstGeom prst="rect">
            <a:avLst/>
          </a:prstGeom>
          <a:noFill/>
          <a:ln>
            <a:solidFill>
              <a:schemeClr val="accent1"/>
            </a:solidFill>
          </a:ln>
        </p:spPr>
        <p:txBody>
          <a:bodyPr lIns="91425" tIns="91425" rIns="91425" bIns="91425" anchor="ctr" anchorCtr="0">
            <a:noAutofit/>
          </a:bodyPr>
          <a:lstStyle/>
          <a:p>
            <a:pPr lvl="0" algn="ctr" rtl="0">
              <a:spcBef>
                <a:spcPts val="0"/>
              </a:spcBef>
              <a:buNone/>
            </a:pPr>
            <a:r>
              <a:rPr lang="en-US" sz="1400" b="1" dirty="0" smtClean="0">
                <a:solidFill>
                  <a:schemeClr val="bg1"/>
                </a:solidFill>
              </a:rPr>
              <a:t>User-Provided</a:t>
            </a:r>
            <a:endParaRPr lang="en" sz="1400" b="1" dirty="0">
              <a:solidFill>
                <a:schemeClr val="bg1"/>
              </a:solidFill>
            </a:endParaRPr>
          </a:p>
        </p:txBody>
      </p:sp>
      <p:sp>
        <p:nvSpPr>
          <p:cNvPr id="48" name="Shape 295"/>
          <p:cNvSpPr txBox="1"/>
          <p:nvPr/>
        </p:nvSpPr>
        <p:spPr>
          <a:xfrm>
            <a:off x="594600" y="971550"/>
            <a:ext cx="1817900" cy="807666"/>
          </a:xfrm>
          <a:prstGeom prst="rect">
            <a:avLst/>
          </a:prstGeom>
          <a:noFill/>
          <a:ln>
            <a:solidFill>
              <a:schemeClr val="accent1"/>
            </a:solidFill>
          </a:ln>
        </p:spPr>
        <p:txBody>
          <a:bodyPr lIns="91425" tIns="91425" rIns="91425" bIns="91425" anchor="ctr" anchorCtr="0">
            <a:noAutofit/>
          </a:bodyPr>
          <a:lstStyle/>
          <a:p>
            <a:pPr lvl="0" algn="ctr" rtl="0">
              <a:spcBef>
                <a:spcPts val="0"/>
              </a:spcBef>
              <a:buNone/>
            </a:pPr>
            <a:r>
              <a:rPr lang="en-US" sz="1400" b="1" dirty="0" smtClean="0">
                <a:solidFill>
                  <a:schemeClr val="bg1"/>
                </a:solidFill>
              </a:rPr>
              <a:t>Service Broker</a:t>
            </a:r>
            <a:endParaRPr lang="en" sz="1400" b="1" dirty="0">
              <a:solidFill>
                <a:schemeClr val="bg1"/>
              </a:solidFill>
            </a:endParaRPr>
          </a:p>
        </p:txBody>
      </p:sp>
      <p:sp>
        <p:nvSpPr>
          <p:cNvPr id="50" name="TextBox 49"/>
          <p:cNvSpPr txBox="1"/>
          <p:nvPr/>
        </p:nvSpPr>
        <p:spPr>
          <a:xfrm>
            <a:off x="3347091" y="4019550"/>
            <a:ext cx="5111109" cy="830997"/>
          </a:xfrm>
          <a:prstGeom prst="rect">
            <a:avLst/>
          </a:prstGeom>
          <a:noFill/>
        </p:spPr>
        <p:txBody>
          <a:bodyPr wrap="square" rtlCol="0">
            <a:spAutoFit/>
          </a:bodyPr>
          <a:lstStyle/>
          <a:p>
            <a:pPr marL="171450" indent="-171450">
              <a:buFont typeface="Arial"/>
              <a:buChar char="•"/>
            </a:pPr>
            <a:r>
              <a:rPr lang="en-US" sz="1200" dirty="0" smtClean="0">
                <a:solidFill>
                  <a:schemeClr val="bg1"/>
                </a:solidFill>
              </a:rPr>
              <a:t>Service instance which have been provisioned outside of Cloud. Foundry.</a:t>
            </a:r>
          </a:p>
          <a:p>
            <a:pPr marL="171450" indent="-171450">
              <a:buFont typeface="Arial"/>
              <a:buChar char="•"/>
            </a:pPr>
            <a:r>
              <a:rPr lang="en-US" sz="1200" dirty="0" smtClean="0">
                <a:solidFill>
                  <a:schemeClr val="bg1"/>
                </a:solidFill>
              </a:rPr>
              <a:t>Behave like other service instances once created.</a:t>
            </a:r>
          </a:p>
          <a:p>
            <a:pPr marL="171450" indent="-171450">
              <a:buFont typeface="Arial"/>
              <a:buChar char="•"/>
            </a:pPr>
            <a:r>
              <a:rPr lang="en-US" sz="1200" dirty="0" smtClean="0">
                <a:solidFill>
                  <a:schemeClr val="bg1"/>
                </a:solidFill>
              </a:rPr>
              <a:t>Eliminate the need to hard code service instance endpoints.</a:t>
            </a:r>
            <a:endParaRPr lang="en-US" sz="1200" dirty="0">
              <a:solidFill>
                <a:schemeClr val="bg1"/>
              </a:solidFill>
            </a:endParaRPr>
          </a:p>
        </p:txBody>
      </p:sp>
      <p:sp>
        <p:nvSpPr>
          <p:cNvPr id="51" name="Left Bracket 50"/>
          <p:cNvSpPr/>
          <p:nvPr/>
        </p:nvSpPr>
        <p:spPr>
          <a:xfrm>
            <a:off x="3250518" y="2419350"/>
            <a:ext cx="222892" cy="1021587"/>
          </a:xfrm>
          <a:prstGeom prst="leftBracket">
            <a:avLst/>
          </a:pr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Left Bracket 51"/>
          <p:cNvSpPr/>
          <p:nvPr/>
        </p:nvSpPr>
        <p:spPr>
          <a:xfrm>
            <a:off x="3241467" y="4019550"/>
            <a:ext cx="187533" cy="923985"/>
          </a:xfrm>
          <a:prstGeom prst="leftBracket">
            <a:avLst/>
          </a:pr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TextBox 74"/>
          <p:cNvSpPr txBox="1"/>
          <p:nvPr/>
        </p:nvSpPr>
        <p:spPr>
          <a:xfrm>
            <a:off x="3487950" y="895350"/>
            <a:ext cx="5111109" cy="1200329"/>
          </a:xfrm>
          <a:prstGeom prst="rect">
            <a:avLst/>
          </a:prstGeom>
          <a:noFill/>
        </p:spPr>
        <p:txBody>
          <a:bodyPr wrap="square" rtlCol="0">
            <a:spAutoFit/>
          </a:bodyPr>
          <a:lstStyle/>
          <a:p>
            <a:pPr marL="171450" indent="-171450">
              <a:buFont typeface="Arial"/>
              <a:buChar char="•"/>
            </a:pPr>
            <a:r>
              <a:rPr lang="en-US" sz="1200" dirty="0" smtClean="0">
                <a:solidFill>
                  <a:schemeClr val="bg1"/>
                </a:solidFill>
              </a:rPr>
              <a:t>A simple </a:t>
            </a:r>
            <a:r>
              <a:rPr lang="en-US" sz="1200" dirty="0">
                <a:solidFill>
                  <a:schemeClr val="bg1"/>
                </a:solidFill>
              </a:rPr>
              <a:t>and consistent way to access services that may be running on top of Cloud Foundry, controlled by Cloud Foundry or running totally independently of Cloud Foundry</a:t>
            </a:r>
            <a:r>
              <a:rPr lang="en-US" sz="1200" dirty="0" smtClean="0">
                <a:solidFill>
                  <a:schemeClr val="bg1"/>
                </a:solidFill>
              </a:rPr>
              <a:t>.</a:t>
            </a:r>
          </a:p>
          <a:p>
            <a:pPr marL="171450" indent="-171450">
              <a:buFont typeface="Arial"/>
              <a:buChar char="•"/>
            </a:pPr>
            <a:r>
              <a:rPr lang="en-US" sz="1200" dirty="0" smtClean="0">
                <a:solidFill>
                  <a:schemeClr val="bg1"/>
                </a:solidFill>
              </a:rPr>
              <a:t>5 </a:t>
            </a:r>
            <a:r>
              <a:rPr lang="en-US" sz="1200" dirty="0" err="1">
                <a:solidFill>
                  <a:schemeClr val="bg1"/>
                </a:solidFill>
              </a:rPr>
              <a:t>RESTful</a:t>
            </a:r>
            <a:r>
              <a:rPr lang="en-US" sz="1200" dirty="0">
                <a:solidFill>
                  <a:schemeClr val="bg1"/>
                </a:solidFill>
              </a:rPr>
              <a:t> </a:t>
            </a:r>
            <a:r>
              <a:rPr lang="en-US" sz="1200" dirty="0" smtClean="0">
                <a:solidFill>
                  <a:schemeClr val="bg1"/>
                </a:solidFill>
              </a:rPr>
              <a:t>APIs</a:t>
            </a:r>
          </a:p>
          <a:p>
            <a:pPr marL="171450" indent="-171450">
              <a:buFont typeface="Arial"/>
              <a:buChar char="•"/>
            </a:pPr>
            <a:r>
              <a:rPr lang="en-US" sz="1200" dirty="0" smtClean="0">
                <a:solidFill>
                  <a:schemeClr val="bg1"/>
                </a:solidFill>
              </a:rPr>
              <a:t>Expose services in the marketplace</a:t>
            </a:r>
            <a:endParaRPr lang="en-US" sz="1200" dirty="0">
              <a:solidFill>
                <a:schemeClr val="bg1"/>
              </a:solidFill>
            </a:endParaRPr>
          </a:p>
          <a:p>
            <a:pPr marL="171450" indent="-171450">
              <a:buFont typeface="Arial"/>
              <a:buChar char="•"/>
            </a:pPr>
            <a:endParaRPr lang="en-US" sz="1200" dirty="0" smtClean="0">
              <a:solidFill>
                <a:schemeClr val="bg1"/>
              </a:solidFill>
            </a:endParaRPr>
          </a:p>
        </p:txBody>
      </p:sp>
      <p:sp>
        <p:nvSpPr>
          <p:cNvPr id="17" name="TextBox 16"/>
          <p:cNvSpPr txBox="1"/>
          <p:nvPr/>
        </p:nvSpPr>
        <p:spPr>
          <a:xfrm>
            <a:off x="3487950" y="2495550"/>
            <a:ext cx="5111109" cy="830997"/>
          </a:xfrm>
          <a:prstGeom prst="rect">
            <a:avLst/>
          </a:prstGeom>
          <a:noFill/>
        </p:spPr>
        <p:txBody>
          <a:bodyPr wrap="square" rtlCol="0">
            <a:spAutoFit/>
          </a:bodyPr>
          <a:lstStyle/>
          <a:p>
            <a:pPr marL="171450" indent="-171450">
              <a:buFont typeface="Arial"/>
              <a:buChar char="•"/>
            </a:pPr>
            <a:r>
              <a:rPr lang="en-US" sz="1200" dirty="0" smtClean="0">
                <a:solidFill>
                  <a:schemeClr val="bg1"/>
                </a:solidFill>
              </a:rPr>
              <a:t>Service instance managed inside Pivotal Cloud Foundry.</a:t>
            </a:r>
          </a:p>
          <a:p>
            <a:pPr marL="171450" indent="-171450">
              <a:buFont typeface="Arial"/>
              <a:buChar char="•"/>
            </a:pPr>
            <a:r>
              <a:rPr lang="en-US" sz="1200" dirty="0" smtClean="0">
                <a:solidFill>
                  <a:schemeClr val="bg1"/>
                </a:solidFill>
              </a:rPr>
              <a:t>Most of the time uses a Service Broker.</a:t>
            </a:r>
          </a:p>
          <a:p>
            <a:pPr marL="171450" indent="-171450">
              <a:buFont typeface="Arial"/>
              <a:buChar char="•"/>
            </a:pPr>
            <a:r>
              <a:rPr lang="en-US" sz="1200" dirty="0" smtClean="0">
                <a:solidFill>
                  <a:schemeClr val="bg1"/>
                </a:solidFill>
              </a:rPr>
              <a:t>Enterprise grade services.</a:t>
            </a:r>
          </a:p>
          <a:p>
            <a:pPr marL="171450" indent="-171450">
              <a:buFont typeface="Arial"/>
              <a:buChar char="•"/>
            </a:pPr>
            <a:r>
              <a:rPr lang="en-US" sz="1200" dirty="0" smtClean="0">
                <a:solidFill>
                  <a:schemeClr val="bg1"/>
                </a:solidFill>
              </a:rPr>
              <a:t>Same experience as PCF Products</a:t>
            </a:r>
            <a:endParaRPr lang="en-US" sz="1200" dirty="0">
              <a:solidFill>
                <a:schemeClr val="bg1"/>
              </a:solidFill>
            </a:endParaRPr>
          </a:p>
        </p:txBody>
      </p:sp>
      <p:sp>
        <p:nvSpPr>
          <p:cNvPr id="18" name="Left Bracket 17"/>
          <p:cNvSpPr/>
          <p:nvPr/>
        </p:nvSpPr>
        <p:spPr>
          <a:xfrm>
            <a:off x="3200200" y="895350"/>
            <a:ext cx="146892" cy="990600"/>
          </a:xfrm>
          <a:prstGeom prst="leftBracket">
            <a:avLst/>
          </a:pr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3124125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95"/>
          <p:cNvSpPr txBox="1"/>
          <p:nvPr/>
        </p:nvSpPr>
        <p:spPr>
          <a:xfrm>
            <a:off x="131776" y="2555240"/>
            <a:ext cx="1163624" cy="549910"/>
          </a:xfrm>
          <a:prstGeom prst="rect">
            <a:avLst/>
          </a:prstGeom>
          <a:noFill/>
          <a:ln>
            <a:solidFill>
              <a:schemeClr val="accent1"/>
            </a:solidFill>
          </a:ln>
        </p:spPr>
        <p:txBody>
          <a:bodyPr lIns="91425" tIns="91425" rIns="91425" bIns="91425" anchor="ctr" anchorCtr="0">
            <a:noAutofit/>
          </a:bodyPr>
          <a:lstStyle/>
          <a:p>
            <a:pPr lvl="0" rtl="0">
              <a:spcBef>
                <a:spcPts val="0"/>
              </a:spcBef>
              <a:buNone/>
            </a:pPr>
            <a:r>
              <a:rPr lang="en-US" sz="1400" b="1" dirty="0" smtClean="0">
                <a:solidFill>
                  <a:schemeClr val="bg1"/>
                </a:solidFill>
              </a:rPr>
              <a:t>Service Broker</a:t>
            </a:r>
            <a:endParaRPr lang="en" sz="1400" b="1" dirty="0">
              <a:solidFill>
                <a:schemeClr val="bg1"/>
              </a:solidFill>
            </a:endParaRPr>
          </a:p>
        </p:txBody>
      </p:sp>
      <p:sp>
        <p:nvSpPr>
          <p:cNvPr id="11" name="Process 10"/>
          <p:cNvSpPr/>
          <p:nvPr/>
        </p:nvSpPr>
        <p:spPr>
          <a:xfrm>
            <a:off x="2743200" y="1205240"/>
            <a:ext cx="2971800" cy="909310"/>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200" dirty="0" smtClean="0"/>
              <a:t>Integrating with externally hosted </a:t>
            </a:r>
            <a:r>
              <a:rPr lang="en-US" sz="1200" dirty="0" err="1" smtClean="0"/>
              <a:t>SaaS</a:t>
            </a:r>
            <a:r>
              <a:rPr lang="en-US" sz="1200" dirty="0" smtClean="0"/>
              <a:t> products.</a:t>
            </a:r>
          </a:p>
          <a:p>
            <a:pPr marL="171450" indent="-171450">
              <a:buFont typeface="Arial"/>
              <a:buChar char="•"/>
            </a:pPr>
            <a:r>
              <a:rPr lang="en-US" sz="1200" dirty="0" smtClean="0"/>
              <a:t>Integrating with on-premise but external to PCF (i.e. Legacy database)</a:t>
            </a:r>
            <a:endParaRPr lang="en-US" sz="1200" dirty="0"/>
          </a:p>
        </p:txBody>
      </p:sp>
      <p:sp>
        <p:nvSpPr>
          <p:cNvPr id="12" name="Process 11"/>
          <p:cNvSpPr/>
          <p:nvPr/>
        </p:nvSpPr>
        <p:spPr>
          <a:xfrm>
            <a:off x="2743200" y="2310140"/>
            <a:ext cx="2971800" cy="1023610"/>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200" dirty="0" smtClean="0"/>
              <a:t>No on-premise deployable solution.</a:t>
            </a:r>
          </a:p>
          <a:p>
            <a:pPr marL="171450" indent="-171450">
              <a:buFont typeface="Arial"/>
              <a:buChar char="•"/>
            </a:pPr>
            <a:r>
              <a:rPr lang="en-US" sz="1200" dirty="0" smtClean="0"/>
              <a:t>Comprehensible/Reliable API</a:t>
            </a:r>
          </a:p>
          <a:p>
            <a:pPr marL="171450" indent="-171450">
              <a:buFont typeface="Arial"/>
              <a:buChar char="•"/>
            </a:pPr>
            <a:r>
              <a:rPr lang="en-US" sz="1200" dirty="0" smtClean="0"/>
              <a:t>Complex to automate with BOSH</a:t>
            </a:r>
          </a:p>
          <a:p>
            <a:endParaRPr lang="en-US" sz="1200" dirty="0"/>
          </a:p>
        </p:txBody>
      </p:sp>
      <p:sp>
        <p:nvSpPr>
          <p:cNvPr id="13" name="Process 12"/>
          <p:cNvSpPr/>
          <p:nvPr/>
        </p:nvSpPr>
        <p:spPr>
          <a:xfrm>
            <a:off x="2743200" y="3568554"/>
            <a:ext cx="2971800" cy="1212996"/>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200" dirty="0" smtClean="0"/>
              <a:t>Service API</a:t>
            </a:r>
          </a:p>
          <a:p>
            <a:pPr marL="171450" indent="-171450">
              <a:buFont typeface="Arial"/>
              <a:buChar char="•"/>
            </a:pPr>
            <a:r>
              <a:rPr lang="en-US" sz="1200" dirty="0" smtClean="0"/>
              <a:t>Seamless Experience for developers</a:t>
            </a:r>
          </a:p>
          <a:p>
            <a:pPr marL="171450" indent="-171450">
              <a:buFont typeface="Arial"/>
              <a:buChar char="•"/>
            </a:pPr>
            <a:r>
              <a:rPr lang="en-US" sz="1200" dirty="0" smtClean="0"/>
              <a:t>Treated as a product (maintenance, support, etc.)</a:t>
            </a:r>
          </a:p>
          <a:p>
            <a:pPr marL="171450" indent="-171450">
              <a:buFont typeface="Arial"/>
              <a:buChar char="•"/>
            </a:pPr>
            <a:endParaRPr lang="en-US" sz="1200" dirty="0" smtClean="0"/>
          </a:p>
          <a:p>
            <a:pPr marL="171450" indent="-171450">
              <a:buFont typeface="Arial"/>
              <a:buChar char="•"/>
            </a:pPr>
            <a:endParaRPr lang="en-US" sz="1200" dirty="0"/>
          </a:p>
        </p:txBody>
      </p:sp>
      <p:sp>
        <p:nvSpPr>
          <p:cNvPr id="14" name="Or 13"/>
          <p:cNvSpPr/>
          <p:nvPr/>
        </p:nvSpPr>
        <p:spPr>
          <a:xfrm>
            <a:off x="1697025" y="2705194"/>
            <a:ext cx="237751" cy="247556"/>
          </a:xfrm>
          <a:prstGeom prst="flowChartOr">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Elbow Connector 14"/>
          <p:cNvCxnSpPr>
            <a:stCxn id="14" idx="0"/>
            <a:endCxn id="11" idx="1"/>
          </p:cNvCxnSpPr>
          <p:nvPr/>
        </p:nvCxnSpPr>
        <p:spPr>
          <a:xfrm rot="5400000" flipH="1" flipV="1">
            <a:off x="1756901" y="1718896"/>
            <a:ext cx="1045299" cy="92729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4"/>
            <a:endCxn id="13" idx="1"/>
          </p:cNvCxnSpPr>
          <p:nvPr/>
        </p:nvCxnSpPr>
        <p:spPr>
          <a:xfrm rot="16200000" flipH="1">
            <a:off x="1668399" y="3100251"/>
            <a:ext cx="1222302" cy="92729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787649" y="1304151"/>
            <a:ext cx="937671" cy="276999"/>
          </a:xfrm>
          <a:prstGeom prst="rect">
            <a:avLst/>
          </a:prstGeom>
          <a:noFill/>
        </p:spPr>
        <p:txBody>
          <a:bodyPr wrap="square" rtlCol="0">
            <a:spAutoFit/>
          </a:bodyPr>
          <a:lstStyle/>
          <a:p>
            <a:pPr algn="ctr"/>
            <a:r>
              <a:rPr lang="en-US" sz="1200" dirty="0" smtClean="0">
                <a:solidFill>
                  <a:schemeClr val="bg1"/>
                </a:solidFill>
              </a:rPr>
              <a:t>Use-cases</a:t>
            </a:r>
            <a:endParaRPr lang="en-US" sz="1200" dirty="0">
              <a:solidFill>
                <a:schemeClr val="bg1"/>
              </a:solidFill>
            </a:endParaRPr>
          </a:p>
        </p:txBody>
      </p:sp>
      <p:sp>
        <p:nvSpPr>
          <p:cNvPr id="19" name="TextBox 18"/>
          <p:cNvSpPr txBox="1"/>
          <p:nvPr/>
        </p:nvSpPr>
        <p:spPr>
          <a:xfrm>
            <a:off x="1828800" y="3844300"/>
            <a:ext cx="937671" cy="276999"/>
          </a:xfrm>
          <a:prstGeom prst="rect">
            <a:avLst/>
          </a:prstGeom>
          <a:noFill/>
        </p:spPr>
        <p:txBody>
          <a:bodyPr wrap="square" rtlCol="0">
            <a:spAutoFit/>
          </a:bodyPr>
          <a:lstStyle/>
          <a:p>
            <a:pPr algn="ctr"/>
            <a:r>
              <a:rPr lang="en-US" sz="1200" dirty="0" smtClean="0">
                <a:solidFill>
                  <a:schemeClr val="bg1"/>
                </a:solidFill>
              </a:rPr>
              <a:t>Why</a:t>
            </a:r>
            <a:endParaRPr lang="en-US" sz="1200" dirty="0">
              <a:solidFill>
                <a:schemeClr val="bg1"/>
              </a:solidFill>
            </a:endParaRPr>
          </a:p>
        </p:txBody>
      </p:sp>
      <p:cxnSp>
        <p:nvCxnSpPr>
          <p:cNvPr id="35" name="Straight Arrow Connector 34"/>
          <p:cNvCxnSpPr>
            <a:stCxn id="14" idx="6"/>
            <a:endCxn id="12" idx="1"/>
          </p:cNvCxnSpPr>
          <p:nvPr/>
        </p:nvCxnSpPr>
        <p:spPr>
          <a:xfrm flipV="1">
            <a:off x="1934776" y="2821945"/>
            <a:ext cx="808424" cy="70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828800" y="2447151"/>
            <a:ext cx="937671" cy="276999"/>
          </a:xfrm>
          <a:prstGeom prst="rect">
            <a:avLst/>
          </a:prstGeom>
          <a:noFill/>
        </p:spPr>
        <p:txBody>
          <a:bodyPr wrap="square" rtlCol="0">
            <a:spAutoFit/>
          </a:bodyPr>
          <a:lstStyle/>
          <a:p>
            <a:pPr algn="ctr"/>
            <a:r>
              <a:rPr lang="en-US" sz="1200" dirty="0" smtClean="0">
                <a:solidFill>
                  <a:schemeClr val="bg1"/>
                </a:solidFill>
              </a:rPr>
              <a:t>When</a:t>
            </a:r>
            <a:endParaRPr lang="en-US" sz="1200" dirty="0">
              <a:solidFill>
                <a:schemeClr val="bg1"/>
              </a:solidFill>
            </a:endParaRPr>
          </a:p>
        </p:txBody>
      </p:sp>
      <p:sp>
        <p:nvSpPr>
          <p:cNvPr id="40" name="Rectangle 39"/>
          <p:cNvSpPr/>
          <p:nvPr/>
        </p:nvSpPr>
        <p:spPr>
          <a:xfrm>
            <a:off x="5943599" y="1151750"/>
            <a:ext cx="3048001" cy="3629799"/>
          </a:xfrm>
          <a:prstGeom prst="rect">
            <a:avLst/>
          </a:prstGeom>
          <a:noFill/>
          <a:ln w="63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5980594" y="1276350"/>
            <a:ext cx="2934806" cy="369332"/>
          </a:xfrm>
          <a:prstGeom prst="rect">
            <a:avLst/>
          </a:prstGeom>
          <a:noFill/>
        </p:spPr>
        <p:txBody>
          <a:bodyPr wrap="square" rtlCol="0">
            <a:spAutoFit/>
          </a:bodyPr>
          <a:lstStyle/>
          <a:p>
            <a:pPr algn="ctr"/>
            <a:r>
              <a:rPr lang="en-US" dirty="0" smtClean="0">
                <a:solidFill>
                  <a:schemeClr val="accent3"/>
                </a:solidFill>
              </a:rPr>
              <a:t>Official Service Brokers</a:t>
            </a:r>
            <a:endParaRPr lang="en-US" dirty="0">
              <a:solidFill>
                <a:schemeClr val="accent3"/>
              </a:solidFill>
            </a:endParaRPr>
          </a:p>
        </p:txBody>
      </p:sp>
      <p:sp>
        <p:nvSpPr>
          <p:cNvPr id="42" name="Rectangle 41"/>
          <p:cNvSpPr/>
          <p:nvPr/>
        </p:nvSpPr>
        <p:spPr>
          <a:xfrm>
            <a:off x="6172200" y="1708487"/>
            <a:ext cx="2362200" cy="1015663"/>
          </a:xfrm>
          <a:prstGeom prst="rect">
            <a:avLst/>
          </a:prstGeom>
        </p:spPr>
        <p:txBody>
          <a:bodyPr wrap="square">
            <a:spAutoFit/>
          </a:bodyPr>
          <a:lstStyle/>
          <a:p>
            <a:pPr marL="342900" indent="-342900">
              <a:buFont typeface="+mj-lt"/>
              <a:buAutoNum type="arabicPeriod"/>
            </a:pPr>
            <a:r>
              <a:rPr lang="en-US" sz="1200" dirty="0" smtClean="0">
                <a:solidFill>
                  <a:srgbClr val="FFFFFF"/>
                </a:solidFill>
              </a:rPr>
              <a:t>App Direct</a:t>
            </a:r>
            <a:endParaRPr lang="en-US" sz="1200" dirty="0">
              <a:solidFill>
                <a:srgbClr val="FFFFFF"/>
              </a:solidFill>
            </a:endParaRPr>
          </a:p>
          <a:p>
            <a:pPr marL="342900" indent="-342900">
              <a:buFont typeface="+mj-lt"/>
              <a:buAutoNum type="arabicPeriod"/>
            </a:pPr>
            <a:r>
              <a:rPr lang="en-US" sz="1200" dirty="0">
                <a:solidFill>
                  <a:srgbClr val="FFFFFF"/>
                </a:solidFill>
              </a:rPr>
              <a:t>External </a:t>
            </a:r>
            <a:r>
              <a:rPr lang="en-US" sz="1200" dirty="0" err="1">
                <a:solidFill>
                  <a:srgbClr val="FFFFFF"/>
                </a:solidFill>
              </a:rPr>
              <a:t>PostGres</a:t>
            </a:r>
            <a:endParaRPr lang="en-US" sz="1200" dirty="0">
              <a:solidFill>
                <a:srgbClr val="FFFFFF"/>
              </a:solidFill>
            </a:endParaRPr>
          </a:p>
          <a:p>
            <a:pPr marL="342900" indent="-342900">
              <a:buFont typeface="+mj-lt"/>
              <a:buAutoNum type="arabicPeriod"/>
            </a:pPr>
            <a:r>
              <a:rPr lang="en-US" sz="1200" dirty="0">
                <a:solidFill>
                  <a:srgbClr val="FFFFFF"/>
                </a:solidFill>
              </a:rPr>
              <a:t>External Oracle</a:t>
            </a:r>
          </a:p>
          <a:p>
            <a:pPr marL="342900" indent="-342900">
              <a:buFont typeface="+mj-lt"/>
              <a:buAutoNum type="arabicPeriod"/>
            </a:pPr>
            <a:r>
              <a:rPr lang="en-US" sz="1200" dirty="0">
                <a:solidFill>
                  <a:srgbClr val="FFFFFF"/>
                </a:solidFill>
              </a:rPr>
              <a:t>External MS-SQL</a:t>
            </a:r>
          </a:p>
          <a:p>
            <a:pPr marL="342900" indent="-342900">
              <a:buFont typeface="+mj-lt"/>
              <a:buAutoNum type="arabicPeriod"/>
            </a:pPr>
            <a:r>
              <a:rPr lang="en-US" sz="1200" dirty="0">
                <a:solidFill>
                  <a:srgbClr val="FFFFFF"/>
                </a:solidFill>
              </a:rPr>
              <a:t>External </a:t>
            </a:r>
            <a:r>
              <a:rPr lang="en-US" sz="1200" dirty="0" smtClean="0">
                <a:solidFill>
                  <a:srgbClr val="FFFFFF"/>
                </a:solidFill>
              </a:rPr>
              <a:t>RDS, SQS</a:t>
            </a:r>
            <a:endParaRPr lang="en-US" sz="1200" dirty="0">
              <a:solidFill>
                <a:srgbClr val="FFFFFF"/>
              </a:solidFill>
            </a:endParaRPr>
          </a:p>
        </p:txBody>
      </p:sp>
      <p:sp>
        <p:nvSpPr>
          <p:cNvPr id="46" name="TextBox 45"/>
          <p:cNvSpPr txBox="1"/>
          <p:nvPr/>
        </p:nvSpPr>
        <p:spPr>
          <a:xfrm>
            <a:off x="1" y="3537287"/>
            <a:ext cx="1697024" cy="1015663"/>
          </a:xfrm>
          <a:prstGeom prst="rect">
            <a:avLst/>
          </a:prstGeom>
          <a:noFill/>
        </p:spPr>
        <p:txBody>
          <a:bodyPr wrap="square" rtlCol="0">
            <a:spAutoFit/>
          </a:bodyPr>
          <a:lstStyle/>
          <a:p>
            <a:pPr marL="171450" indent="-171450">
              <a:buFont typeface="Arial"/>
              <a:buChar char="•"/>
            </a:pPr>
            <a:r>
              <a:rPr lang="en-US" sz="1000" dirty="0" smtClean="0">
                <a:solidFill>
                  <a:schemeClr val="bg1"/>
                </a:solidFill>
              </a:rPr>
              <a:t>Write a service broker that is deployed to PCF (as a VM or the runtime)</a:t>
            </a:r>
          </a:p>
          <a:p>
            <a:pPr marL="171450" indent="-171450">
              <a:buFont typeface="Arial"/>
              <a:buChar char="•"/>
            </a:pPr>
            <a:r>
              <a:rPr lang="en-US" sz="1000" dirty="0" smtClean="0">
                <a:solidFill>
                  <a:schemeClr val="bg1"/>
                </a:solidFill>
              </a:rPr>
              <a:t>Integrate with the external service</a:t>
            </a:r>
            <a:endParaRPr lang="en-US" sz="1000" dirty="0">
              <a:solidFill>
                <a:schemeClr val="bg1"/>
              </a:solidFill>
            </a:endParaRPr>
          </a:p>
        </p:txBody>
      </p:sp>
      <p:cxnSp>
        <p:nvCxnSpPr>
          <p:cNvPr id="47" name="Straight Arrow Connector 46"/>
          <p:cNvCxnSpPr>
            <a:stCxn id="8" idx="3"/>
            <a:endCxn id="14" idx="2"/>
          </p:cNvCxnSpPr>
          <p:nvPr/>
        </p:nvCxnSpPr>
        <p:spPr>
          <a:xfrm flipV="1">
            <a:off x="1295400" y="2828972"/>
            <a:ext cx="401625" cy="12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1" name="Shape 306"/>
          <p:cNvPicPr preferRelativeResize="0"/>
          <p:nvPr/>
        </p:nvPicPr>
        <p:blipFill>
          <a:blip r:embed="rId3">
            <a:alphaModFix/>
          </a:blip>
          <a:stretch>
            <a:fillRect/>
          </a:stretch>
        </p:blipFill>
        <p:spPr>
          <a:xfrm>
            <a:off x="8540109" y="4888250"/>
            <a:ext cx="616849" cy="255249"/>
          </a:xfrm>
          <a:prstGeom prst="rect">
            <a:avLst/>
          </a:prstGeom>
          <a:noFill/>
          <a:ln>
            <a:noFill/>
          </a:ln>
        </p:spPr>
      </p:pic>
      <p:pic>
        <p:nvPicPr>
          <p:cNvPr id="54" name="Picture 53" descr="aws_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4463683"/>
            <a:ext cx="637540" cy="241667"/>
          </a:xfrm>
          <a:prstGeom prst="rect">
            <a:avLst/>
          </a:prstGeom>
        </p:spPr>
      </p:pic>
      <p:pic>
        <p:nvPicPr>
          <p:cNvPr id="55" name="Picture 54"/>
          <p:cNvPicPr>
            <a:picLocks noChangeAspect="1"/>
          </p:cNvPicPr>
          <p:nvPr/>
        </p:nvPicPr>
        <p:blipFill>
          <a:blip r:embed="rId5"/>
          <a:stretch>
            <a:fillRect/>
          </a:stretch>
        </p:blipFill>
        <p:spPr>
          <a:xfrm>
            <a:off x="8001000" y="3409950"/>
            <a:ext cx="925528" cy="971182"/>
          </a:xfrm>
          <a:prstGeom prst="rect">
            <a:avLst/>
          </a:prstGeom>
        </p:spPr>
      </p:pic>
      <p:pic>
        <p:nvPicPr>
          <p:cNvPr id="58" name="Picture 57"/>
          <p:cNvPicPr>
            <a:picLocks noChangeAspect="1"/>
          </p:cNvPicPr>
          <p:nvPr/>
        </p:nvPicPr>
        <p:blipFill rotWithShape="1">
          <a:blip r:embed="rId6"/>
          <a:srcRect t="40196" b="17329"/>
          <a:stretch/>
        </p:blipFill>
        <p:spPr>
          <a:xfrm>
            <a:off x="6172200" y="3529341"/>
            <a:ext cx="974716" cy="414009"/>
          </a:xfrm>
          <a:prstGeom prst="rect">
            <a:avLst/>
          </a:prstGeom>
        </p:spPr>
      </p:pic>
      <p:pic>
        <p:nvPicPr>
          <p:cNvPr id="59" name="Picture 58"/>
          <p:cNvPicPr>
            <a:picLocks noChangeAspect="1"/>
          </p:cNvPicPr>
          <p:nvPr/>
        </p:nvPicPr>
        <p:blipFill>
          <a:blip r:embed="rId7"/>
          <a:stretch>
            <a:fillRect/>
          </a:stretch>
        </p:blipFill>
        <p:spPr>
          <a:xfrm>
            <a:off x="6248400" y="4019550"/>
            <a:ext cx="1687383" cy="361582"/>
          </a:xfrm>
          <a:prstGeom prst="rect">
            <a:avLst/>
          </a:prstGeom>
        </p:spPr>
      </p:pic>
      <p:pic>
        <p:nvPicPr>
          <p:cNvPr id="60" name="Picture 59"/>
          <p:cNvPicPr>
            <a:picLocks noChangeAspect="1"/>
          </p:cNvPicPr>
          <p:nvPr/>
        </p:nvPicPr>
        <p:blipFill>
          <a:blip r:embed="rId8"/>
          <a:stretch>
            <a:fillRect/>
          </a:stretch>
        </p:blipFill>
        <p:spPr>
          <a:xfrm>
            <a:off x="6632636" y="3115271"/>
            <a:ext cx="1673164" cy="449364"/>
          </a:xfrm>
          <a:prstGeom prst="rect">
            <a:avLst/>
          </a:prstGeom>
        </p:spPr>
      </p:pic>
      <p:cxnSp>
        <p:nvCxnSpPr>
          <p:cNvPr id="53"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6" name="Title 2"/>
          <p:cNvSpPr>
            <a:spLocks noGrp="1"/>
          </p:cNvSpPr>
          <p:nvPr>
            <p:ph type="title"/>
          </p:nvPr>
        </p:nvSpPr>
        <p:spPr>
          <a:xfrm>
            <a:off x="467582" y="114659"/>
            <a:ext cx="4942618" cy="585514"/>
          </a:xfrm>
        </p:spPr>
        <p:txBody>
          <a:bodyPr/>
          <a:lstStyle/>
          <a:p>
            <a:pPr algn="l"/>
            <a:r>
              <a:rPr lang="en-US" sz="2400" dirty="0" smtClean="0">
                <a:solidFill>
                  <a:srgbClr val="F5F5F5"/>
                </a:solidFill>
              </a:rPr>
              <a:t>Service broker</a:t>
            </a:r>
            <a:endParaRPr lang="en-US" sz="2400" dirty="0">
              <a:solidFill>
                <a:srgbClr val="F5F5F5"/>
              </a:solidFill>
            </a:endParaRPr>
          </a:p>
        </p:txBody>
      </p:sp>
      <p:sp>
        <p:nvSpPr>
          <p:cNvPr id="57" name="Rectangle 56"/>
          <p:cNvSpPr/>
          <p:nvPr/>
        </p:nvSpPr>
        <p:spPr>
          <a:xfrm>
            <a:off x="2725320" y="4840129"/>
            <a:ext cx="5580480" cy="369332"/>
          </a:xfrm>
          <a:prstGeom prst="rect">
            <a:avLst/>
          </a:prstGeom>
        </p:spPr>
        <p:txBody>
          <a:bodyPr wrap="square">
            <a:spAutoFit/>
          </a:bodyPr>
          <a:lstStyle/>
          <a:p>
            <a:r>
              <a:rPr lang="en-US" sz="900" dirty="0">
                <a:solidFill>
                  <a:srgbClr val="FFFFFF"/>
                </a:solidFill>
              </a:rPr>
              <a:t>Full instructions can be found here </a:t>
            </a:r>
            <a:r>
              <a:rPr lang="en-US" sz="900" dirty="0">
                <a:solidFill>
                  <a:srgbClr val="FFFFFF"/>
                </a:solidFill>
                <a:hlinkClick r:id="rId9"/>
              </a:rPr>
              <a:t>http://docs.pivotal.io/pivotalcf/services/</a:t>
            </a:r>
            <a:r>
              <a:rPr lang="en-US" sz="900" dirty="0" smtClean="0">
                <a:solidFill>
                  <a:srgbClr val="FFFFFF"/>
                </a:solidFill>
                <a:hlinkClick r:id="rId9"/>
              </a:rPr>
              <a:t>overview.html</a:t>
            </a:r>
            <a:endParaRPr lang="en-US" sz="900" dirty="0" smtClean="0">
              <a:solidFill>
                <a:srgbClr val="FFFFFF"/>
              </a:solidFill>
            </a:endParaRPr>
          </a:p>
          <a:p>
            <a:endParaRPr lang="en-US" sz="900" dirty="0" smtClean="0">
              <a:solidFill>
                <a:srgbClr val="FFFFFF"/>
              </a:solidFill>
            </a:endParaRPr>
          </a:p>
        </p:txBody>
      </p:sp>
    </p:spTree>
    <p:extLst>
      <p:ext uri="{BB962C8B-B14F-4D97-AF65-F5344CB8AC3E}">
        <p14:creationId xmlns:p14="http://schemas.microsoft.com/office/powerpoint/2010/main" val="23087762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Service Broker API</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4" name="Rectangle 13"/>
          <p:cNvSpPr/>
          <p:nvPr/>
        </p:nvSpPr>
        <p:spPr>
          <a:xfrm>
            <a:off x="594600" y="1504950"/>
            <a:ext cx="8092200" cy="2246769"/>
          </a:xfrm>
          <a:prstGeom prst="rect">
            <a:avLst/>
          </a:prstGeom>
        </p:spPr>
        <p:txBody>
          <a:bodyPr wrap="square">
            <a:spAutoFit/>
          </a:bodyPr>
          <a:lstStyle/>
          <a:p>
            <a:r>
              <a:rPr lang="en-US" sz="1400" b="1" dirty="0">
                <a:solidFill>
                  <a:schemeClr val="bg1"/>
                </a:solidFill>
              </a:rPr>
              <a:t>/v2/catalog </a:t>
            </a:r>
            <a:r>
              <a:rPr lang="en-US" sz="1400" dirty="0" smtClean="0">
                <a:solidFill>
                  <a:schemeClr val="accent4"/>
                </a:solidFill>
              </a:rPr>
              <a:t>[</a:t>
            </a:r>
            <a:r>
              <a:rPr lang="en-US" sz="1400" b="1" dirty="0">
                <a:solidFill>
                  <a:schemeClr val="accent4"/>
                </a:solidFill>
              </a:rPr>
              <a:t>GET</a:t>
            </a:r>
            <a:r>
              <a:rPr lang="en-US" sz="1400" dirty="0" smtClean="0">
                <a:solidFill>
                  <a:schemeClr val="accent4"/>
                </a:solidFill>
              </a:rPr>
              <a:t>]</a:t>
            </a:r>
            <a:endParaRPr lang="en-US" sz="1400" dirty="0">
              <a:solidFill>
                <a:schemeClr val="accent4"/>
              </a:solidFill>
            </a:endParaRPr>
          </a:p>
          <a:p>
            <a:endParaRPr lang="en-US" sz="1400" b="1" dirty="0" smtClean="0">
              <a:solidFill>
                <a:schemeClr val="bg1"/>
              </a:solidFill>
            </a:endParaRPr>
          </a:p>
          <a:p>
            <a:r>
              <a:rPr lang="en-US" sz="1400" b="1" dirty="0" smtClean="0">
                <a:solidFill>
                  <a:schemeClr val="bg1"/>
                </a:solidFill>
              </a:rPr>
              <a:t>/</a:t>
            </a:r>
            <a:r>
              <a:rPr lang="en-US" sz="1400" b="1" dirty="0">
                <a:solidFill>
                  <a:schemeClr val="bg1"/>
                </a:solidFill>
              </a:rPr>
              <a:t>v2/service_instances/:id </a:t>
            </a:r>
            <a:r>
              <a:rPr lang="en-US" sz="1400" dirty="0" smtClean="0">
                <a:solidFill>
                  <a:srgbClr val="1A6FB7"/>
                </a:solidFill>
              </a:rPr>
              <a:t>[</a:t>
            </a:r>
            <a:r>
              <a:rPr lang="en-US" sz="1400" b="1" dirty="0">
                <a:solidFill>
                  <a:srgbClr val="1A6FB7"/>
                </a:solidFill>
              </a:rPr>
              <a:t>PUT</a:t>
            </a:r>
            <a:r>
              <a:rPr lang="en-US" sz="1400" dirty="0">
                <a:solidFill>
                  <a:srgbClr val="1A6FB7"/>
                </a:solidFill>
              </a:rPr>
              <a:t>] </a:t>
            </a:r>
          </a:p>
          <a:p>
            <a:endParaRPr lang="en-US" sz="1400" dirty="0">
              <a:solidFill>
                <a:schemeClr val="bg1"/>
              </a:solidFill>
            </a:endParaRPr>
          </a:p>
          <a:p>
            <a:r>
              <a:rPr lang="en-US" sz="1400" b="1" dirty="0">
                <a:solidFill>
                  <a:schemeClr val="bg1"/>
                </a:solidFill>
              </a:rPr>
              <a:t>/v2/service_instances/:instance_id/service_bindings/:id </a:t>
            </a:r>
            <a:r>
              <a:rPr lang="en-US" sz="1400" dirty="0">
                <a:solidFill>
                  <a:schemeClr val="accent4"/>
                </a:solidFill>
              </a:rPr>
              <a:t>[</a:t>
            </a:r>
            <a:r>
              <a:rPr lang="en-US" sz="1400" b="1" dirty="0">
                <a:solidFill>
                  <a:schemeClr val="accent4"/>
                </a:solidFill>
              </a:rPr>
              <a:t>PUT</a:t>
            </a:r>
            <a:r>
              <a:rPr lang="en-US" sz="1400" dirty="0">
                <a:solidFill>
                  <a:schemeClr val="accent4"/>
                </a:solidFill>
              </a:rPr>
              <a:t>] </a:t>
            </a:r>
          </a:p>
          <a:p>
            <a:endParaRPr lang="en-US" sz="1400" dirty="0">
              <a:solidFill>
                <a:schemeClr val="bg1"/>
              </a:solidFill>
            </a:endParaRPr>
          </a:p>
          <a:p>
            <a:r>
              <a:rPr lang="en-US" sz="1400" b="1" dirty="0">
                <a:solidFill>
                  <a:schemeClr val="bg1"/>
                </a:solidFill>
              </a:rPr>
              <a:t>/v2/service_instances/:instance_id/service_bindings/:id </a:t>
            </a:r>
            <a:r>
              <a:rPr lang="en-US" sz="1400" dirty="0">
                <a:solidFill>
                  <a:srgbClr val="1A6FB7"/>
                </a:solidFill>
              </a:rPr>
              <a:t>[</a:t>
            </a:r>
            <a:r>
              <a:rPr lang="en-US" sz="1400" b="1" dirty="0">
                <a:solidFill>
                  <a:srgbClr val="1A6FB7"/>
                </a:solidFill>
              </a:rPr>
              <a:t>DELETE</a:t>
            </a:r>
            <a:r>
              <a:rPr lang="en-US" sz="1400" dirty="0">
                <a:solidFill>
                  <a:schemeClr val="bg1"/>
                </a:solidFill>
              </a:rPr>
              <a:t>] </a:t>
            </a:r>
            <a:endParaRPr lang="en-US" sz="1400" dirty="0" smtClean="0">
              <a:solidFill>
                <a:schemeClr val="bg1"/>
              </a:solidFill>
            </a:endParaRPr>
          </a:p>
          <a:p>
            <a:endParaRPr lang="en-US" sz="1400" dirty="0">
              <a:solidFill>
                <a:schemeClr val="bg1"/>
              </a:solidFill>
            </a:endParaRPr>
          </a:p>
          <a:p>
            <a:r>
              <a:rPr lang="en-US" sz="1400" b="1" dirty="0">
                <a:solidFill>
                  <a:schemeClr val="bg1"/>
                </a:solidFill>
              </a:rPr>
              <a:t>/v2/service_instances/:id </a:t>
            </a:r>
            <a:r>
              <a:rPr lang="en-US" sz="1400" dirty="0">
                <a:solidFill>
                  <a:srgbClr val="1A6FB7"/>
                </a:solidFill>
              </a:rPr>
              <a:t>[</a:t>
            </a:r>
            <a:r>
              <a:rPr lang="en-US" sz="1400" b="1" dirty="0">
                <a:solidFill>
                  <a:srgbClr val="1A6FB7"/>
                </a:solidFill>
              </a:rPr>
              <a:t>DELETE</a:t>
            </a:r>
            <a:r>
              <a:rPr lang="en-US" sz="1400" dirty="0">
                <a:solidFill>
                  <a:srgbClr val="1A6FB7"/>
                </a:solidFill>
              </a:rPr>
              <a:t>] </a:t>
            </a:r>
          </a:p>
          <a:p>
            <a:endParaRPr lang="en-US" sz="1400" dirty="0">
              <a:solidFill>
                <a:schemeClr val="bg1"/>
              </a:solidFill>
            </a:endParaRPr>
          </a:p>
        </p:txBody>
      </p:sp>
    </p:spTree>
    <p:extLst>
      <p:ext uri="{BB962C8B-B14F-4D97-AF65-F5344CB8AC3E}">
        <p14:creationId xmlns:p14="http://schemas.microsoft.com/office/powerpoint/2010/main" val="6069493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What is a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1059"/>
          <p:cNvSpPr/>
          <p:nvPr/>
        </p:nvSpPr>
        <p:spPr>
          <a:xfrm>
            <a:off x="541337" y="1294869"/>
            <a:ext cx="3896541" cy="3434451"/>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dirty="0">
                <a:solidFill>
                  <a:srgbClr val="FFFFFF"/>
                </a:solidFill>
              </a:rPr>
              <a:t>Allows resources to be easily provisioned on-</a:t>
            </a:r>
            <a:r>
              <a:rPr lang="en-US" sz="2000" dirty="0" smtClean="0">
                <a:solidFill>
                  <a:srgbClr val="FFFFFF"/>
                </a:solidFill>
              </a:rPr>
              <a:t>demand.</a:t>
            </a:r>
          </a:p>
          <a:p>
            <a:pPr marL="285750" indent="-285750">
              <a:spcBef>
                <a:spcPts val="600"/>
              </a:spcBef>
              <a:buClr>
                <a:srgbClr val="008774"/>
              </a:buClr>
              <a:buSzPct val="100000"/>
              <a:buFont typeface="Arial"/>
              <a:buChar char="•"/>
            </a:pPr>
            <a:r>
              <a:rPr lang="en-US" sz="2000" dirty="0">
                <a:solidFill>
                  <a:srgbClr val="FFFFFF"/>
                </a:solidFill>
              </a:rPr>
              <a:t>Typically middleware, frameworks, and other “components” necessary for </a:t>
            </a:r>
            <a:r>
              <a:rPr lang="en-US" sz="2000" dirty="0" smtClean="0">
                <a:solidFill>
                  <a:srgbClr val="FFFFFF"/>
                </a:solidFill>
              </a:rPr>
              <a:t>applications.</a:t>
            </a:r>
          </a:p>
          <a:p>
            <a:pPr marL="285750" indent="-285750">
              <a:spcBef>
                <a:spcPts val="600"/>
              </a:spcBef>
              <a:buClr>
                <a:srgbClr val="008774"/>
              </a:buClr>
              <a:buSzPct val="100000"/>
              <a:buFont typeface="Arial"/>
              <a:buChar char="•"/>
            </a:pPr>
            <a:r>
              <a:rPr lang="en-US" sz="2000" dirty="0" smtClean="0">
                <a:solidFill>
                  <a:srgbClr val="FFFFFF"/>
                </a:solidFill>
              </a:rPr>
              <a:t>Can be a persistent, </a:t>
            </a:r>
            <a:r>
              <a:rPr lang="en-US" sz="2000" dirty="0" err="1" smtClean="0">
                <a:solidFill>
                  <a:srgbClr val="FFFFFF"/>
                </a:solidFill>
              </a:rPr>
              <a:t>stateful</a:t>
            </a:r>
            <a:r>
              <a:rPr lang="en-US" sz="2000" dirty="0" smtClean="0">
                <a:solidFill>
                  <a:srgbClr val="FFFFFF"/>
                </a:solidFill>
              </a:rPr>
              <a:t> layer</a:t>
            </a:r>
            <a:endParaRPr lang="en-US" sz="2000" dirty="0">
              <a:solidFill>
                <a:srgbClr val="FFFFFF"/>
              </a:solidFill>
            </a:endParaRPr>
          </a:p>
          <a:p>
            <a:pPr marL="285750" marR="0" lvl="0" indent="-285750" algn="l" rtl="0">
              <a:spcBef>
                <a:spcPts val="600"/>
              </a:spcBef>
              <a:buClr>
                <a:srgbClr val="008774"/>
              </a:buClr>
              <a:buSzPct val="100000"/>
              <a:buFont typeface="Arial"/>
              <a:buChar char="•"/>
            </a:pPr>
            <a:endParaRPr lang="en-US" sz="2000" b="0" i="0" u="none" strike="noStrike" cap="none" baseline="0" dirty="0">
              <a:solidFill>
                <a:srgbClr val="FFFFFF"/>
              </a:solidFill>
              <a:latin typeface="Arial"/>
              <a:ea typeface="Arial"/>
              <a:cs typeface="Arial"/>
              <a:sym typeface="Arial"/>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29057426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Pivotal OpsManager and BOSH</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2768729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2 types of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pic>
        <p:nvPicPr>
          <p:cNvPr id="6" name="Picture 5" descr="MP900289335.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1611" y="1490270"/>
            <a:ext cx="5252014" cy="2952221"/>
          </a:xfrm>
          <a:prstGeom prst="rect">
            <a:avLst/>
          </a:prstGeom>
        </p:spPr>
      </p:pic>
      <p:sp>
        <p:nvSpPr>
          <p:cNvPr id="7" name="Shape 1059"/>
          <p:cNvSpPr/>
          <p:nvPr/>
        </p:nvSpPr>
        <p:spPr>
          <a:xfrm>
            <a:off x="5751724" y="1378217"/>
            <a:ext cx="3153229" cy="3434451"/>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b="1" dirty="0" smtClean="0">
                <a:solidFill>
                  <a:srgbClr val="FFFFFF"/>
                </a:solidFill>
              </a:rPr>
              <a:t>Managed</a:t>
            </a:r>
            <a:r>
              <a:rPr lang="en-US" sz="2000" dirty="0" smtClean="0">
                <a:solidFill>
                  <a:srgbClr val="FFFFFF"/>
                </a:solidFill>
              </a:rPr>
              <a:t> – Fully integrated, with fully lifecycle management</a:t>
            </a:r>
          </a:p>
          <a:p>
            <a:pPr>
              <a:spcBef>
                <a:spcPts val="600"/>
              </a:spcBef>
              <a:buClr>
                <a:srgbClr val="008774"/>
              </a:buClr>
              <a:buSzPct val="100000"/>
            </a:pPr>
            <a:r>
              <a:rPr lang="en-US" sz="2000" dirty="0" smtClean="0">
                <a:solidFill>
                  <a:srgbClr val="FFFFFF"/>
                </a:solidFill>
              </a:rPr>
              <a:t> </a:t>
            </a:r>
          </a:p>
          <a:p>
            <a:pPr marL="285750" indent="-285750">
              <a:spcBef>
                <a:spcPts val="600"/>
              </a:spcBef>
              <a:buClr>
                <a:srgbClr val="008774"/>
              </a:buClr>
              <a:buSzPct val="100000"/>
              <a:buFont typeface="Arial"/>
              <a:buChar char="•"/>
            </a:pPr>
            <a:r>
              <a:rPr lang="en-US" sz="2000" b="1" dirty="0" smtClean="0">
                <a:solidFill>
                  <a:srgbClr val="FFFFFF"/>
                </a:solidFill>
              </a:rPr>
              <a:t>User-Provided </a:t>
            </a:r>
            <a:r>
              <a:rPr lang="en-US" sz="2000" dirty="0">
                <a:solidFill>
                  <a:srgbClr val="FFFFFF"/>
                </a:solidFill>
              </a:rPr>
              <a:t>– </a:t>
            </a:r>
            <a:r>
              <a:rPr lang="en-US" sz="2000" dirty="0" smtClean="0">
                <a:solidFill>
                  <a:srgbClr val="FFFFFF"/>
                </a:solidFill>
              </a:rPr>
              <a:t>Created </a:t>
            </a:r>
            <a:r>
              <a:rPr lang="en-US" sz="2000" dirty="0">
                <a:solidFill>
                  <a:srgbClr val="FFFFFF"/>
                </a:solidFill>
              </a:rPr>
              <a:t>and </a:t>
            </a:r>
            <a:r>
              <a:rPr lang="en-US" sz="2000" dirty="0" smtClean="0">
                <a:solidFill>
                  <a:srgbClr val="FFFFFF"/>
                </a:solidFill>
              </a:rPr>
              <a:t>managed externally to the Platform.</a:t>
            </a:r>
          </a:p>
        </p:txBody>
      </p:sp>
    </p:spTree>
    <p:extLst>
      <p:ext uri="{BB962C8B-B14F-4D97-AF65-F5344CB8AC3E}">
        <p14:creationId xmlns:p14="http://schemas.microsoft.com/office/powerpoint/2010/main" val="76014493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Managed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305"/>
          <p:cNvSpPr txBox="1">
            <a:spLocks noGrp="1"/>
          </p:cNvSpPr>
          <p:nvPr>
            <p:ph type="body" idx="4294967295"/>
          </p:nvPr>
        </p:nvSpPr>
        <p:spPr>
          <a:xfrm>
            <a:off x="573754" y="938026"/>
            <a:ext cx="4592383" cy="1207540"/>
          </a:xfrm>
          <a:prstGeom prst="rect">
            <a:avLst/>
          </a:prstGeom>
          <a:noFill/>
          <a:ln>
            <a:noFill/>
          </a:ln>
        </p:spPr>
        <p:txBody>
          <a:bodyPr lIns="0" tIns="0" rIns="0" bIns="0" anchor="t" anchorCtr="0">
            <a:noAutofit/>
          </a:bodyPr>
          <a:lstStyle/>
          <a:p>
            <a:pPr>
              <a:lnSpc>
                <a:spcPct val="90000"/>
              </a:lnSpc>
              <a:spcBef>
                <a:spcPts val="0"/>
              </a:spcBef>
              <a:buNone/>
            </a:pPr>
            <a:r>
              <a:rPr lang="en-US" sz="1600" b="1" dirty="0">
                <a:solidFill>
                  <a:srgbClr val="FFFFFF"/>
                </a:solidFill>
              </a:rPr>
              <a:t>Managed Services </a:t>
            </a:r>
            <a:r>
              <a:rPr lang="en-US" sz="1600" dirty="0">
                <a:solidFill>
                  <a:srgbClr val="FFFFFF"/>
                </a:solidFill>
              </a:rPr>
              <a:t>are integrated with </a:t>
            </a:r>
            <a:r>
              <a:rPr lang="en-US" sz="1600" dirty="0" smtClean="0">
                <a:solidFill>
                  <a:srgbClr val="FFFFFF"/>
                </a:solidFill>
              </a:rPr>
              <a:t>PCF by </a:t>
            </a:r>
            <a:r>
              <a:rPr lang="en-US" sz="1600" dirty="0">
                <a:solidFill>
                  <a:srgbClr val="FFFFFF"/>
                </a:solidFill>
              </a:rPr>
              <a:t>implementing a documented </a:t>
            </a:r>
            <a:r>
              <a:rPr lang="en-US" sz="1600" dirty="0" smtClean="0">
                <a:solidFill>
                  <a:srgbClr val="FFFFFF"/>
                </a:solidFill>
              </a:rPr>
              <a:t>API.</a:t>
            </a:r>
          </a:p>
          <a:p>
            <a:pPr>
              <a:lnSpc>
                <a:spcPct val="90000"/>
              </a:lnSpc>
              <a:spcBef>
                <a:spcPts val="0"/>
              </a:spcBef>
              <a:buNone/>
            </a:pPr>
            <a:endParaRPr lang="en-US" sz="1600" dirty="0">
              <a:solidFill>
                <a:srgbClr val="FFFFFF"/>
              </a:solidFill>
            </a:endParaRPr>
          </a:p>
          <a:p>
            <a:pPr lvl="0">
              <a:lnSpc>
                <a:spcPct val="90000"/>
              </a:lnSpc>
              <a:spcBef>
                <a:spcPts val="0"/>
              </a:spcBef>
              <a:buNone/>
            </a:pPr>
            <a:r>
              <a:rPr lang="en-US" sz="1600" dirty="0" smtClean="0">
                <a:solidFill>
                  <a:srgbClr val="FFFFFF"/>
                </a:solidFill>
                <a:ea typeface="Calibri"/>
                <a:cs typeface="Arial"/>
                <a:sym typeface="Calibri"/>
              </a:rPr>
              <a:t>A </a:t>
            </a:r>
            <a:r>
              <a:rPr lang="en-US" sz="1600" b="1" dirty="0">
                <a:solidFill>
                  <a:srgbClr val="FFFFFF"/>
                </a:solidFill>
                <a:ea typeface="Calibri"/>
                <a:cs typeface="Arial"/>
                <a:sym typeface="Calibri"/>
              </a:rPr>
              <a:t>self-service</a:t>
            </a:r>
            <a:r>
              <a:rPr lang="en-US" sz="1600" dirty="0">
                <a:solidFill>
                  <a:srgbClr val="FFFFFF"/>
                </a:solidFill>
                <a:ea typeface="Calibri"/>
                <a:cs typeface="Arial"/>
                <a:sym typeface="Calibri"/>
              </a:rPr>
              <a:t> catalog of databases, analytics and middleware technologies</a:t>
            </a:r>
            <a:r>
              <a:rPr lang="en-US" sz="1600" dirty="0" smtClean="0">
                <a:solidFill>
                  <a:srgbClr val="FFFFFF"/>
                </a:solidFill>
                <a:ea typeface="Calibri"/>
                <a:cs typeface="Arial"/>
                <a:sym typeface="Calibri"/>
              </a:rPr>
              <a:t>:</a:t>
            </a: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pic>
        <p:nvPicPr>
          <p:cNvPr id="7" name="Picture 6" descr="Services.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87405" y="884592"/>
            <a:ext cx="4002341" cy="3019136"/>
          </a:xfrm>
          <a:prstGeom prst="rect">
            <a:avLst/>
          </a:prstGeom>
        </p:spPr>
      </p:pic>
      <p:sp>
        <p:nvSpPr>
          <p:cNvPr id="8" name="Shape 1059"/>
          <p:cNvSpPr/>
          <p:nvPr/>
        </p:nvSpPr>
        <p:spPr>
          <a:xfrm>
            <a:off x="1342766" y="2045195"/>
            <a:ext cx="3346449" cy="1323975"/>
          </a:xfrm>
          <a:prstGeom prst="rect">
            <a:avLst/>
          </a:prstGeom>
          <a:noFill/>
          <a:ln>
            <a:noFill/>
          </a:ln>
        </p:spPr>
        <p:txBody>
          <a:bodyPr lIns="91425" tIns="45700" rIns="91425" bIns="45700" anchor="t" anchorCtr="0">
            <a:noAutofit/>
          </a:bodyPr>
          <a:lstStyle/>
          <a:p>
            <a:pPr marL="285750" marR="0" lvl="0" indent="-285750" algn="l" rtl="0">
              <a:spcBef>
                <a:spcPts val="600"/>
              </a:spcBef>
              <a:buClr>
                <a:srgbClr val="008774"/>
              </a:buClr>
              <a:buSzPct val="100000"/>
              <a:buFont typeface="Arial"/>
              <a:buChar char="•"/>
            </a:pPr>
            <a:r>
              <a:rPr lang="en-US" sz="1600" b="0" i="0" u="none" strike="noStrike" cap="none" baseline="0" dirty="0" smtClean="0">
                <a:solidFill>
                  <a:srgbClr val="FFFFFF"/>
                </a:solidFill>
                <a:ea typeface="Arial"/>
                <a:cs typeface="Arial"/>
                <a:sym typeface="Arial"/>
              </a:rPr>
              <a:t>Production </a:t>
            </a:r>
            <a:r>
              <a:rPr lang="en-US" sz="1600" b="0" i="0" u="none" strike="noStrike" cap="none" baseline="0" dirty="0">
                <a:solidFill>
                  <a:srgbClr val="FFFFFF"/>
                </a:solidFill>
                <a:ea typeface="Arial"/>
                <a:cs typeface="Arial"/>
                <a:sym typeface="Arial"/>
              </a:rPr>
              <a:t>ready</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Integrated lifecycle management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Managed credentials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Role-based access</a:t>
            </a:r>
          </a:p>
        </p:txBody>
      </p:sp>
      <p:sp>
        <p:nvSpPr>
          <p:cNvPr id="9" name="Shape 305"/>
          <p:cNvSpPr txBox="1">
            <a:spLocks noGrp="1"/>
          </p:cNvSpPr>
          <p:nvPr>
            <p:ph type="body" idx="4294967295"/>
          </p:nvPr>
        </p:nvSpPr>
        <p:spPr>
          <a:xfrm>
            <a:off x="421446" y="4155491"/>
            <a:ext cx="7703814" cy="896545"/>
          </a:xfrm>
          <a:prstGeom prst="rect">
            <a:avLst/>
          </a:prstGeom>
          <a:noFill/>
          <a:ln>
            <a:noFill/>
          </a:ln>
        </p:spPr>
        <p:txBody>
          <a:bodyPr lIns="0" tIns="0" rIns="0" bIns="0" anchor="t" anchorCtr="0">
            <a:noAutofit/>
          </a:bodyPr>
          <a:lstStyle/>
          <a:p>
            <a:pPr>
              <a:lnSpc>
                <a:spcPct val="90000"/>
              </a:lnSpc>
              <a:spcBef>
                <a:spcPts val="0"/>
              </a:spcBef>
              <a:buNone/>
            </a:pPr>
            <a:r>
              <a:rPr lang="en-US" sz="1600" b="1" dirty="0" smtClean="0">
                <a:solidFill>
                  <a:srgbClr val="FFFFFF"/>
                </a:solidFill>
                <a:ea typeface="Arial"/>
                <a:cs typeface="Arial"/>
                <a:sym typeface="Arial"/>
              </a:rPr>
              <a:t>Service </a:t>
            </a:r>
            <a:r>
              <a:rPr lang="en-US" sz="1600" b="1" dirty="0">
                <a:solidFill>
                  <a:srgbClr val="FFFFFF"/>
                </a:solidFill>
                <a:ea typeface="Arial"/>
                <a:cs typeface="Arial"/>
                <a:sym typeface="Arial"/>
              </a:rPr>
              <a:t>Broker </a:t>
            </a:r>
            <a:r>
              <a:rPr lang="en-US" sz="1600" dirty="0">
                <a:solidFill>
                  <a:srgbClr val="FFFFFF"/>
                </a:solidFill>
                <a:ea typeface="Arial"/>
                <a:cs typeface="Arial"/>
                <a:sym typeface="Arial"/>
              </a:rPr>
              <a:t>is a component which implements the </a:t>
            </a:r>
            <a:r>
              <a:rPr lang="en-US" sz="1600" dirty="0" smtClean="0">
                <a:solidFill>
                  <a:srgbClr val="FFFFFF"/>
                </a:solidFill>
                <a:ea typeface="Arial"/>
                <a:cs typeface="Arial"/>
                <a:sym typeface="Arial"/>
              </a:rPr>
              <a:t>Service API. Service </a:t>
            </a:r>
            <a:r>
              <a:rPr lang="en-US" sz="1600" dirty="0">
                <a:solidFill>
                  <a:srgbClr val="FFFFFF"/>
                </a:solidFill>
                <a:ea typeface="Arial"/>
                <a:cs typeface="Arial"/>
                <a:sym typeface="Arial"/>
              </a:rPr>
              <a:t>brokers advertise a catalog of service offerings and service plans to Cloud </a:t>
            </a:r>
            <a:r>
              <a:rPr lang="en-US" sz="1600" dirty="0" smtClean="0">
                <a:solidFill>
                  <a:srgbClr val="FFFFFF"/>
                </a:solidFill>
                <a:ea typeface="Arial"/>
                <a:cs typeface="Arial"/>
                <a:sym typeface="Arial"/>
              </a:rPr>
              <a:t>Foundry.</a:t>
            </a:r>
          </a:p>
          <a:p>
            <a:pPr>
              <a:lnSpc>
                <a:spcPct val="90000"/>
              </a:lnSpc>
              <a:spcBef>
                <a:spcPts val="0"/>
              </a:spcBef>
              <a:buNone/>
            </a:pP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spTree>
    <p:extLst>
      <p:ext uri="{BB962C8B-B14F-4D97-AF65-F5344CB8AC3E}">
        <p14:creationId xmlns:p14="http://schemas.microsoft.com/office/powerpoint/2010/main" val="304057616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406375" cy="585514"/>
          </a:xfrm>
        </p:spPr>
        <p:txBody>
          <a:bodyPr/>
          <a:lstStyle/>
          <a:p>
            <a:pPr algn="l"/>
            <a:r>
              <a:rPr lang="en-US" sz="2400" dirty="0" smtClean="0">
                <a:solidFill>
                  <a:srgbClr val="F5F5F5"/>
                </a:solidFill>
              </a:rPr>
              <a:t>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9" name="Shape 433"/>
          <p:cNvSpPr/>
          <p:nvPr/>
        </p:nvSpPr>
        <p:spPr>
          <a:xfrm>
            <a:off x="2038258" y="1184075"/>
            <a:ext cx="3258782" cy="3720844"/>
          </a:xfrm>
          <a:prstGeom prst="roundRect">
            <a:avLst>
              <a:gd name="adj" fmla="val 1559"/>
            </a:avLst>
          </a:prstGeom>
          <a:solidFill>
            <a:srgbClr val="EBEBEB"/>
          </a:solidFill>
          <a:ln w="25400">
            <a:solidFill>
              <a:srgbClr val="0F786E"/>
            </a:solidFill>
            <a:round/>
          </a:ln>
        </p:spPr>
        <p:txBody>
          <a:bodyPr lIns="0" tIns="0" rIns="0" bIns="0" anchor="ctr"/>
          <a:lstStyle/>
          <a:p>
            <a:pPr lvl="0"/>
            <a:endParaRPr/>
          </a:p>
        </p:txBody>
      </p:sp>
      <p:grpSp>
        <p:nvGrpSpPr>
          <p:cNvPr id="14" name="Group 436"/>
          <p:cNvGrpSpPr/>
          <p:nvPr/>
        </p:nvGrpSpPr>
        <p:grpSpPr>
          <a:xfrm>
            <a:off x="2894409" y="1628575"/>
            <a:ext cx="2061528" cy="387175"/>
            <a:chOff x="0" y="0"/>
            <a:chExt cx="2061526" cy="387174"/>
          </a:xfrm>
        </p:grpSpPr>
        <p:sp>
          <p:nvSpPr>
            <p:cNvPr id="15" name="Shape 434"/>
            <p:cNvSpPr/>
            <p:nvPr/>
          </p:nvSpPr>
          <p:spPr>
            <a:xfrm>
              <a:off x="0" y="0"/>
              <a:ext cx="2061527"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DB</a:t>
              </a:r>
            </a:p>
          </p:txBody>
        </p:sp>
        <p:sp>
          <p:nvSpPr>
            <p:cNvPr id="16" name="Shape 435"/>
            <p:cNvSpPr/>
            <p:nvPr/>
          </p:nvSpPr>
          <p:spPr>
            <a:xfrm>
              <a:off x="139793"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7" name="Group 439"/>
          <p:cNvGrpSpPr/>
          <p:nvPr/>
        </p:nvGrpSpPr>
        <p:grpSpPr>
          <a:xfrm>
            <a:off x="2120089" y="1312477"/>
            <a:ext cx="367762" cy="3529198"/>
            <a:chOff x="0" y="0"/>
            <a:chExt cx="367761" cy="3529197"/>
          </a:xfrm>
        </p:grpSpPr>
        <p:sp>
          <p:nvSpPr>
            <p:cNvPr id="18" name="Shape 437"/>
            <p:cNvSpPr/>
            <p:nvPr/>
          </p:nvSpPr>
          <p:spPr>
            <a:xfrm rot="16200000">
              <a:off x="-1580718" y="1580718"/>
              <a:ext cx="3529198" cy="367762"/>
            </a:xfrm>
            <a:prstGeom prst="roundRect">
              <a:avLst>
                <a:gd name="adj" fmla="val 13079"/>
              </a:avLst>
            </a:prstGeom>
            <a:solidFill>
              <a:srgbClr val="5E5E5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Router</a:t>
              </a:r>
            </a:p>
          </p:txBody>
        </p:sp>
        <p:pic>
          <p:nvPicPr>
            <p:cNvPr id="19" name="pasted-image.pdf"/>
            <p:cNvPicPr/>
            <p:nvPr/>
          </p:nvPicPr>
          <p:blipFill>
            <a:blip r:embed="rId4">
              <a:extLst/>
            </a:blip>
            <a:stretch>
              <a:fillRect/>
            </a:stretch>
          </p:blipFill>
          <p:spPr>
            <a:xfrm rot="16200000">
              <a:off x="74044" y="3210348"/>
              <a:ext cx="228477" cy="228477"/>
            </a:xfrm>
            <a:prstGeom prst="rect">
              <a:avLst/>
            </a:prstGeom>
            <a:ln w="3175" cap="flat">
              <a:noFill/>
              <a:miter lim="400000"/>
            </a:ln>
            <a:effectLst/>
          </p:spPr>
        </p:pic>
      </p:grpSp>
      <p:sp>
        <p:nvSpPr>
          <p:cNvPr id="20" name="Shape 442"/>
          <p:cNvSpPr/>
          <p:nvPr/>
        </p:nvSpPr>
        <p:spPr>
          <a:xfrm>
            <a:off x="4114800" y="1628575"/>
            <a:ext cx="675755" cy="3962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a:solidFill>
                  <a:srgbClr val="FFFFFF"/>
                </a:solidFill>
                <a:latin typeface="Avenir Next"/>
                <a:ea typeface="Avenir Next"/>
                <a:cs typeface="Avenir Next"/>
                <a:sym typeface="Avenir Next"/>
              </a:rPr>
              <a:t>Service</a:t>
            </a:r>
          </a:p>
          <a:p>
            <a:pPr lvl="0">
              <a:defRPr>
                <a:solidFill>
                  <a:srgbClr val="000000"/>
                </a:solidFill>
                <a:uFillTx/>
              </a:defRPr>
            </a:pPr>
            <a:r>
              <a:rPr sz="900">
                <a:solidFill>
                  <a:srgbClr val="FFFFFF"/>
                </a:solidFill>
                <a:latin typeface="Avenir Next"/>
                <a:ea typeface="Avenir Next"/>
                <a:cs typeface="Avenir Next"/>
                <a:sym typeface="Avenir Next"/>
              </a:rPr>
              <a:t>credentials</a:t>
            </a:r>
          </a:p>
        </p:txBody>
      </p:sp>
      <p:sp>
        <p:nvSpPr>
          <p:cNvPr id="21" name="Shape 443"/>
          <p:cNvSpPr/>
          <p:nvPr/>
        </p:nvSpPr>
        <p:spPr>
          <a:xfrm rot="10800000">
            <a:off x="6271376" y="2645770"/>
            <a:ext cx="1614775" cy="3048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sp>
        <p:nvSpPr>
          <p:cNvPr id="22" name="Shape 444"/>
          <p:cNvSpPr/>
          <p:nvPr/>
        </p:nvSpPr>
        <p:spPr>
          <a:xfrm rot="10800000">
            <a:off x="6271376" y="3271422"/>
            <a:ext cx="1614775" cy="3048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grpSp>
        <p:nvGrpSpPr>
          <p:cNvPr id="23" name="Group 447"/>
          <p:cNvGrpSpPr/>
          <p:nvPr/>
        </p:nvGrpSpPr>
        <p:grpSpPr>
          <a:xfrm>
            <a:off x="6271376" y="2332944"/>
            <a:ext cx="1614775" cy="304801"/>
            <a:chOff x="0" y="0"/>
            <a:chExt cx="1614774" cy="304800"/>
          </a:xfrm>
        </p:grpSpPr>
        <p:sp>
          <p:nvSpPr>
            <p:cNvPr id="24" name="Shape 445"/>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5" name="Shape 446"/>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reserve resources</a:t>
              </a:r>
            </a:p>
          </p:txBody>
        </p:sp>
      </p:grpSp>
      <p:grpSp>
        <p:nvGrpSpPr>
          <p:cNvPr id="26" name="Group 450"/>
          <p:cNvGrpSpPr/>
          <p:nvPr/>
        </p:nvGrpSpPr>
        <p:grpSpPr>
          <a:xfrm>
            <a:off x="6271376" y="2971119"/>
            <a:ext cx="1614775" cy="304801"/>
            <a:chOff x="0" y="0"/>
            <a:chExt cx="1614774" cy="304800"/>
          </a:xfrm>
        </p:grpSpPr>
        <p:sp>
          <p:nvSpPr>
            <p:cNvPr id="27" name="Shape 448"/>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8" name="Shape 449"/>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obtain connection data</a:t>
              </a:r>
            </a:p>
          </p:txBody>
        </p:sp>
      </p:grpSp>
      <p:grpSp>
        <p:nvGrpSpPr>
          <p:cNvPr id="29" name="Group 453"/>
          <p:cNvGrpSpPr/>
          <p:nvPr/>
        </p:nvGrpSpPr>
        <p:grpSpPr>
          <a:xfrm>
            <a:off x="304800" y="2339775"/>
            <a:ext cx="914400" cy="1217217"/>
            <a:chOff x="0" y="0"/>
            <a:chExt cx="914400" cy="1217216"/>
          </a:xfrm>
        </p:grpSpPr>
        <p:sp>
          <p:nvSpPr>
            <p:cNvPr id="30" name="Shape 451"/>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1" name="Shape 452"/>
            <p:cNvSpPr/>
            <p:nvPr/>
          </p:nvSpPr>
          <p:spPr>
            <a:xfrm>
              <a:off x="12263" y="12263"/>
              <a:ext cx="889874" cy="20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CLI</a:t>
              </a:r>
            </a:p>
          </p:txBody>
        </p:sp>
      </p:grpSp>
      <p:grpSp>
        <p:nvGrpSpPr>
          <p:cNvPr id="32" name="Group 456"/>
          <p:cNvGrpSpPr/>
          <p:nvPr/>
        </p:nvGrpSpPr>
        <p:grpSpPr>
          <a:xfrm>
            <a:off x="2831917" y="2339775"/>
            <a:ext cx="914401" cy="1217217"/>
            <a:chOff x="0" y="0"/>
            <a:chExt cx="914400" cy="1217216"/>
          </a:xfrm>
        </p:grpSpPr>
        <p:sp>
          <p:nvSpPr>
            <p:cNvPr id="33" name="Shape 454"/>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5" name="Shape 455"/>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grpSp>
      <p:grpSp>
        <p:nvGrpSpPr>
          <p:cNvPr id="36" name="Group 459"/>
          <p:cNvGrpSpPr/>
          <p:nvPr/>
        </p:nvGrpSpPr>
        <p:grpSpPr>
          <a:xfrm>
            <a:off x="5359034" y="2339775"/>
            <a:ext cx="914401" cy="1217217"/>
            <a:chOff x="0" y="0"/>
            <a:chExt cx="914400" cy="1217216"/>
          </a:xfrm>
        </p:grpSpPr>
        <p:sp>
          <p:nvSpPr>
            <p:cNvPr id="37" name="Shape 457"/>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8" name="Shape 458"/>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Service</a:t>
              </a:r>
            </a:p>
            <a:p>
              <a:pPr lvl="0" algn="ctr">
                <a:defRPr>
                  <a:solidFill>
                    <a:srgbClr val="000000"/>
                  </a:solidFill>
                  <a:uFillTx/>
                </a:defRPr>
              </a:pPr>
              <a:r>
                <a:rPr sz="1200">
                  <a:solidFill>
                    <a:srgbClr val="FFFFFF"/>
                  </a:solidFill>
                  <a:latin typeface="Avenir Next"/>
                  <a:ea typeface="Avenir Next"/>
                  <a:cs typeface="Avenir Next"/>
                  <a:sym typeface="Avenir Next"/>
                </a:rPr>
                <a:t>Broker</a:t>
              </a:r>
            </a:p>
          </p:txBody>
        </p:sp>
      </p:grpSp>
      <p:grpSp>
        <p:nvGrpSpPr>
          <p:cNvPr id="39" name="Group 462"/>
          <p:cNvGrpSpPr/>
          <p:nvPr/>
        </p:nvGrpSpPr>
        <p:grpSpPr>
          <a:xfrm>
            <a:off x="7886151" y="2339775"/>
            <a:ext cx="914401" cy="1217217"/>
            <a:chOff x="0" y="0"/>
            <a:chExt cx="914400" cy="1217216"/>
          </a:xfrm>
        </p:grpSpPr>
        <p:sp>
          <p:nvSpPr>
            <p:cNvPr id="40" name="Shape 460"/>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41" name="Shape 461"/>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Data</a:t>
              </a:r>
            </a:p>
            <a:p>
              <a:pPr lvl="0" algn="ctr">
                <a:defRPr>
                  <a:solidFill>
                    <a:srgbClr val="000000"/>
                  </a:solidFill>
                  <a:uFillTx/>
                </a:defRPr>
              </a:pPr>
              <a:r>
                <a:rPr sz="1200">
                  <a:solidFill>
                    <a:srgbClr val="FFFFFF"/>
                  </a:solidFill>
                  <a:latin typeface="Avenir Next"/>
                  <a:ea typeface="Avenir Next"/>
                  <a:cs typeface="Avenir Next"/>
                  <a:sym typeface="Avenir Next"/>
                </a:rPr>
                <a:t>Service</a:t>
              </a:r>
            </a:p>
          </p:txBody>
        </p:sp>
      </p:grpSp>
      <p:sp>
        <p:nvSpPr>
          <p:cNvPr id="42" name="Shape 463"/>
          <p:cNvSpPr/>
          <p:nvPr/>
        </p:nvSpPr>
        <p:spPr>
          <a:xfrm>
            <a:off x="3189576" y="2934404"/>
            <a:ext cx="199083" cy="265672"/>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3" name="Shape 464"/>
          <p:cNvSpPr/>
          <p:nvPr/>
        </p:nvSpPr>
        <p:spPr>
          <a:xfrm>
            <a:off x="5702458" y="2934404"/>
            <a:ext cx="227550" cy="227547"/>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5" y="16040"/>
                  <a:pt x="2695" y="17103"/>
                </a:cubicBezTo>
                <a:lnTo>
                  <a:pt x="2694" y="17103"/>
                </a:ln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2" y="18899"/>
                </a:cubicBezTo>
                <a:lnTo>
                  <a:pt x="17102" y="18899"/>
                </a:lnTo>
                <a:cubicBezTo>
                  <a:pt x="18165" y="18899"/>
                  <a:pt x="19026" y="18037"/>
                  <a:pt x="19026" y="16974"/>
                </a:cubicBezTo>
                <a:cubicBezTo>
                  <a:pt x="19026" y="15911"/>
                  <a:pt x="18165" y="15049"/>
                  <a:pt x="17102"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80" y="2698"/>
                  <a:pt x="4517" y="2698"/>
                </a:cubicBezTo>
                <a:close/>
                <a:moveTo>
                  <a:pt x="16981" y="2573"/>
                </a:moveTo>
                <a:cubicBezTo>
                  <a:pt x="15918" y="2573"/>
                  <a:pt x="15056" y="3434"/>
                  <a:pt x="15056" y="4497"/>
                </a:cubicBezTo>
                <a:lnTo>
                  <a:pt x="15056" y="6422"/>
                </a:lnTo>
                <a:lnTo>
                  <a:pt x="16981" y="6422"/>
                </a:lnTo>
                <a:cubicBezTo>
                  <a:pt x="18044" y="6422"/>
                  <a:pt x="18905" y="5560"/>
                  <a:pt x="18905" y="4497"/>
                </a:cubicBezTo>
                <a:lnTo>
                  <a:pt x="18906" y="4497"/>
                </a:lnTo>
                <a:cubicBezTo>
                  <a:pt x="18906" y="3434"/>
                  <a:pt x="18044" y="2573"/>
                  <a:pt x="16981" y="2573"/>
                </a:cubicBezTo>
                <a:close/>
                <a:moveTo>
                  <a:pt x="17134" y="0"/>
                </a:moveTo>
                <a:cubicBezTo>
                  <a:pt x="19600" y="0"/>
                  <a:pt x="21600" y="2000"/>
                  <a:pt x="21600" y="4466"/>
                </a:cubicBezTo>
                <a:lnTo>
                  <a:pt x="21600" y="4466"/>
                </a:lnTo>
                <a:cubicBezTo>
                  <a:pt x="21600" y="6933"/>
                  <a:pt x="19600" y="8933"/>
                  <a:pt x="17134" y="8933"/>
                </a:cubicBezTo>
                <a:lnTo>
                  <a:pt x="15058" y="8933"/>
                </a:lnTo>
                <a:lnTo>
                  <a:pt x="15058" y="12660"/>
                </a:lnTo>
                <a:lnTo>
                  <a:pt x="17132" y="12660"/>
                </a:lnTo>
                <a:cubicBezTo>
                  <a:pt x="19599" y="12660"/>
                  <a:pt x="21599" y="14660"/>
                  <a:pt x="21599" y="17127"/>
                </a:cubicBezTo>
                <a:cubicBezTo>
                  <a:pt x="21599" y="19593"/>
                  <a:pt x="19599" y="21593"/>
                  <a:pt x="17132" y="21593"/>
                </a:cubicBezTo>
                <a:lnTo>
                  <a:pt x="17132" y="21593"/>
                </a:lnTo>
                <a:cubicBezTo>
                  <a:pt x="14666" y="21593"/>
                  <a:pt x="12666" y="19593"/>
                  <a:pt x="12666" y="17127"/>
                </a:cubicBezTo>
                <a:lnTo>
                  <a:pt x="12666" y="15180"/>
                </a:lnTo>
                <a:lnTo>
                  <a:pt x="8933" y="15180"/>
                </a:lnTo>
                <a:lnTo>
                  <a:pt x="8933" y="17134"/>
                </a:lnTo>
                <a:cubicBezTo>
                  <a:pt x="8933" y="19600"/>
                  <a:pt x="6933" y="21600"/>
                  <a:pt x="4466" y="21600"/>
                </a:cubicBezTo>
                <a:cubicBezTo>
                  <a:pt x="2000" y="21600"/>
                  <a:pt x="0" y="19600"/>
                  <a:pt x="0" y="17134"/>
                </a:cubicBezTo>
                <a:lnTo>
                  <a:pt x="0" y="17134"/>
                </a:lnTo>
                <a:cubicBezTo>
                  <a:pt x="0" y="14667"/>
                  <a:pt x="2000" y="12667"/>
                  <a:pt x="4466" y="12667"/>
                </a:cubicBezTo>
                <a:lnTo>
                  <a:pt x="6551" y="12667"/>
                </a:lnTo>
                <a:lnTo>
                  <a:pt x="6551" y="8936"/>
                </a:lnTo>
                <a:lnTo>
                  <a:pt x="4486" y="8936"/>
                </a:lnTo>
                <a:cubicBezTo>
                  <a:pt x="2019" y="8936"/>
                  <a:pt x="19" y="6937"/>
                  <a:pt x="19" y="4470"/>
                </a:cubicBezTo>
                <a:cubicBezTo>
                  <a:pt x="19" y="2003"/>
                  <a:pt x="2019" y="3"/>
                  <a:pt x="4486" y="3"/>
                </a:cubicBezTo>
                <a:lnTo>
                  <a:pt x="4486" y="3"/>
                </a:lnTo>
                <a:cubicBezTo>
                  <a:pt x="6953" y="3"/>
                  <a:pt x="8952" y="2003"/>
                  <a:pt x="8952" y="4470"/>
                </a:cubicBezTo>
                <a:lnTo>
                  <a:pt x="8952" y="6673"/>
                </a:lnTo>
                <a:lnTo>
                  <a:pt x="12667" y="6673"/>
                </a:lnTo>
                <a:lnTo>
                  <a:pt x="12667" y="4466"/>
                </a:lnTo>
                <a:cubicBezTo>
                  <a:pt x="12667" y="2000"/>
                  <a:pt x="14667" y="0"/>
                  <a:pt x="17134"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4" name="Shape 465"/>
          <p:cNvSpPr/>
          <p:nvPr/>
        </p:nvSpPr>
        <p:spPr>
          <a:xfrm>
            <a:off x="628650" y="2958900"/>
            <a:ext cx="266700" cy="212421"/>
          </a:xfrm>
          <a:custGeom>
            <a:avLst/>
            <a:gdLst/>
            <a:ahLst/>
            <a:cxnLst>
              <a:cxn ang="0">
                <a:pos x="wd2" y="hd2"/>
              </a:cxn>
              <a:cxn ang="5400000">
                <a:pos x="wd2" y="hd2"/>
              </a:cxn>
              <a:cxn ang="10800000">
                <a:pos x="wd2" y="hd2"/>
              </a:cxn>
              <a:cxn ang="16200000">
                <a:pos x="wd2" y="hd2"/>
              </a:cxn>
            </a:cxnLst>
            <a:rect l="0" t="0" r="r" b="b"/>
            <a:pathLst>
              <a:path w="21600" h="21600" extrusionOk="0">
                <a:moveTo>
                  <a:pt x="10792" y="12461"/>
                </a:moveTo>
                <a:lnTo>
                  <a:pt x="10792" y="15062"/>
                </a:lnTo>
                <a:lnTo>
                  <a:pt x="17082" y="15062"/>
                </a:lnTo>
                <a:lnTo>
                  <a:pt x="17082" y="12461"/>
                </a:lnTo>
                <a:close/>
                <a:moveTo>
                  <a:pt x="2687" y="2893"/>
                </a:moveTo>
                <a:lnTo>
                  <a:pt x="2687" y="5824"/>
                </a:lnTo>
                <a:lnTo>
                  <a:pt x="7569" y="8970"/>
                </a:lnTo>
                <a:lnTo>
                  <a:pt x="2687" y="12117"/>
                </a:lnTo>
                <a:lnTo>
                  <a:pt x="2687" y="15047"/>
                </a:lnTo>
                <a:lnTo>
                  <a:pt x="10172" y="10223"/>
                </a:lnTo>
                <a:lnTo>
                  <a:pt x="10172" y="7717"/>
                </a:lnTo>
                <a:close/>
                <a:moveTo>
                  <a:pt x="1710" y="0"/>
                </a:moveTo>
                <a:lnTo>
                  <a:pt x="19890" y="0"/>
                </a:lnTo>
                <a:cubicBezTo>
                  <a:pt x="20834" y="0"/>
                  <a:pt x="21600" y="961"/>
                  <a:pt x="21600" y="2147"/>
                </a:cubicBezTo>
                <a:lnTo>
                  <a:pt x="21600" y="19453"/>
                </a:lnTo>
                <a:cubicBezTo>
                  <a:pt x="21600" y="20639"/>
                  <a:pt x="20834" y="21600"/>
                  <a:pt x="19890" y="21600"/>
                </a:cubicBezTo>
                <a:lnTo>
                  <a:pt x="1710" y="21600"/>
                </a:lnTo>
                <a:cubicBezTo>
                  <a:pt x="766" y="21600"/>
                  <a:pt x="0" y="20639"/>
                  <a:pt x="0" y="19453"/>
                </a:cubicBezTo>
                <a:lnTo>
                  <a:pt x="0" y="2147"/>
                </a:lnTo>
                <a:cubicBezTo>
                  <a:pt x="0" y="961"/>
                  <a:pt x="766" y="0"/>
                  <a:pt x="171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5" name="Shape 466"/>
          <p:cNvSpPr/>
          <p:nvPr/>
        </p:nvSpPr>
        <p:spPr>
          <a:xfrm>
            <a:off x="8227935" y="2949151"/>
            <a:ext cx="230831" cy="222170"/>
          </a:xfrm>
          <a:custGeom>
            <a:avLst/>
            <a:gdLst/>
            <a:ahLst/>
            <a:cxnLst>
              <a:cxn ang="0">
                <a:pos x="wd2" y="hd2"/>
              </a:cxn>
              <a:cxn ang="5400000">
                <a:pos x="wd2" y="hd2"/>
              </a:cxn>
              <a:cxn ang="10800000">
                <a:pos x="wd2" y="hd2"/>
              </a:cxn>
              <a:cxn ang="16200000">
                <a:pos x="wd2" y="hd2"/>
              </a:cxn>
            </a:cxnLst>
            <a:rect l="0" t="0" r="r" b="b"/>
            <a:pathLst>
              <a:path w="21556" h="21528" extrusionOk="0">
                <a:moveTo>
                  <a:pt x="0" y="11833"/>
                </a:moveTo>
                <a:cubicBezTo>
                  <a:pt x="0" y="13415"/>
                  <a:pt x="4324" y="14696"/>
                  <a:pt x="9658" y="14696"/>
                </a:cubicBezTo>
                <a:lnTo>
                  <a:pt x="9658" y="20903"/>
                </a:lnTo>
                <a:cubicBezTo>
                  <a:pt x="4344" y="20903"/>
                  <a:pt x="33" y="19631"/>
                  <a:pt x="6" y="18058"/>
                </a:cubicBezTo>
                <a:lnTo>
                  <a:pt x="0" y="18058"/>
                </a:lnTo>
                <a:lnTo>
                  <a:pt x="0" y="18040"/>
                </a:lnTo>
                <a:close/>
                <a:moveTo>
                  <a:pt x="0" y="3974"/>
                </a:moveTo>
                <a:cubicBezTo>
                  <a:pt x="0" y="5555"/>
                  <a:pt x="4324" y="6837"/>
                  <a:pt x="9658" y="6837"/>
                </a:cubicBezTo>
                <a:lnTo>
                  <a:pt x="9658" y="13044"/>
                </a:lnTo>
                <a:cubicBezTo>
                  <a:pt x="4344" y="13044"/>
                  <a:pt x="33" y="11771"/>
                  <a:pt x="6" y="10198"/>
                </a:cubicBezTo>
                <a:lnTo>
                  <a:pt x="0" y="10198"/>
                </a:lnTo>
                <a:lnTo>
                  <a:pt x="0" y="10180"/>
                </a:lnTo>
                <a:close/>
                <a:moveTo>
                  <a:pt x="11051" y="0"/>
                </a:moveTo>
                <a:lnTo>
                  <a:pt x="11868" y="0"/>
                </a:lnTo>
                <a:cubicBezTo>
                  <a:pt x="12167" y="0"/>
                  <a:pt x="12408" y="251"/>
                  <a:pt x="12408" y="561"/>
                </a:cubicBezTo>
                <a:cubicBezTo>
                  <a:pt x="12408" y="1224"/>
                  <a:pt x="12504" y="1796"/>
                  <a:pt x="12617" y="2442"/>
                </a:cubicBezTo>
                <a:cubicBezTo>
                  <a:pt x="13437" y="2609"/>
                  <a:pt x="14213" y="2900"/>
                  <a:pt x="14916" y="3319"/>
                </a:cubicBezTo>
                <a:cubicBezTo>
                  <a:pt x="15420" y="2886"/>
                  <a:pt x="15859" y="2505"/>
                  <a:pt x="16282" y="1982"/>
                </a:cubicBezTo>
                <a:cubicBezTo>
                  <a:pt x="16474" y="1745"/>
                  <a:pt x="16815" y="1714"/>
                  <a:pt x="17043" y="1913"/>
                </a:cubicBezTo>
                <a:lnTo>
                  <a:pt x="17681" y="2469"/>
                </a:lnTo>
                <a:lnTo>
                  <a:pt x="17779" y="2554"/>
                </a:lnTo>
                <a:lnTo>
                  <a:pt x="18417" y="3109"/>
                </a:lnTo>
                <a:cubicBezTo>
                  <a:pt x="18646" y="3308"/>
                  <a:pt x="18675" y="3662"/>
                  <a:pt x="18484" y="3899"/>
                </a:cubicBezTo>
                <a:cubicBezTo>
                  <a:pt x="18071" y="4409"/>
                  <a:pt x="17790" y="4912"/>
                  <a:pt x="17476" y="5485"/>
                </a:cubicBezTo>
                <a:cubicBezTo>
                  <a:pt x="17994" y="6140"/>
                  <a:pt x="18420" y="6877"/>
                  <a:pt x="18715" y="7682"/>
                </a:cubicBezTo>
                <a:cubicBezTo>
                  <a:pt x="19378" y="7686"/>
                  <a:pt x="19956" y="7689"/>
                  <a:pt x="20611" y="7569"/>
                </a:cubicBezTo>
                <a:cubicBezTo>
                  <a:pt x="20905" y="7516"/>
                  <a:pt x="21185" y="7719"/>
                  <a:pt x="21237" y="8024"/>
                </a:cubicBezTo>
                <a:lnTo>
                  <a:pt x="21381" y="8875"/>
                </a:lnTo>
                <a:lnTo>
                  <a:pt x="21404" y="9006"/>
                </a:lnTo>
                <a:lnTo>
                  <a:pt x="21548" y="9857"/>
                </a:lnTo>
                <a:cubicBezTo>
                  <a:pt x="21600" y="10161"/>
                  <a:pt x="21404" y="10452"/>
                  <a:pt x="21110" y="10506"/>
                </a:cubicBezTo>
                <a:cubicBezTo>
                  <a:pt x="20475" y="10622"/>
                  <a:pt x="19946" y="10821"/>
                  <a:pt x="19347" y="11052"/>
                </a:cubicBezTo>
                <a:cubicBezTo>
                  <a:pt x="19339" y="11954"/>
                  <a:pt x="19197" y="12824"/>
                  <a:pt x="18927" y="13636"/>
                </a:cubicBezTo>
                <a:cubicBezTo>
                  <a:pt x="19422" y="14071"/>
                  <a:pt x="19857" y="14452"/>
                  <a:pt x="20423" y="14791"/>
                </a:cubicBezTo>
                <a:cubicBezTo>
                  <a:pt x="20682" y="14946"/>
                  <a:pt x="20770" y="15288"/>
                  <a:pt x="20621" y="15557"/>
                </a:cubicBezTo>
                <a:lnTo>
                  <a:pt x="20204" y="16305"/>
                </a:lnTo>
                <a:lnTo>
                  <a:pt x="20141" y="16420"/>
                </a:lnTo>
                <a:lnTo>
                  <a:pt x="19724" y="17168"/>
                </a:lnTo>
                <a:cubicBezTo>
                  <a:pt x="19575" y="17436"/>
                  <a:pt x="19245" y="17528"/>
                  <a:pt x="18986" y="17373"/>
                </a:cubicBezTo>
                <a:cubicBezTo>
                  <a:pt x="18429" y="17039"/>
                  <a:pt x="17901" y="16839"/>
                  <a:pt x="17301" y="16616"/>
                </a:cubicBezTo>
                <a:cubicBezTo>
                  <a:pt x="16769" y="17276"/>
                  <a:pt x="16133" y="17840"/>
                  <a:pt x="15427" y="18297"/>
                </a:cubicBezTo>
                <a:cubicBezTo>
                  <a:pt x="15533" y="18944"/>
                  <a:pt x="15631" y="19515"/>
                  <a:pt x="15850" y="20139"/>
                </a:cubicBezTo>
                <a:cubicBezTo>
                  <a:pt x="15952" y="20430"/>
                  <a:pt x="15808" y="20752"/>
                  <a:pt x="15527" y="20858"/>
                </a:cubicBezTo>
                <a:lnTo>
                  <a:pt x="14745" y="21153"/>
                </a:lnTo>
                <a:lnTo>
                  <a:pt x="14625" y="21199"/>
                </a:lnTo>
                <a:lnTo>
                  <a:pt x="13842" y="21494"/>
                </a:lnTo>
                <a:cubicBezTo>
                  <a:pt x="13562" y="21600"/>
                  <a:pt x="13252" y="21450"/>
                  <a:pt x="13150" y="21159"/>
                </a:cubicBezTo>
                <a:cubicBezTo>
                  <a:pt x="12936" y="20549"/>
                  <a:pt x="12665" y="20054"/>
                  <a:pt x="12354" y="19502"/>
                </a:cubicBezTo>
                <a:lnTo>
                  <a:pt x="11051" y="19622"/>
                </a:lnTo>
                <a:lnTo>
                  <a:pt x="11051" y="15428"/>
                </a:lnTo>
                <a:cubicBezTo>
                  <a:pt x="13450" y="15423"/>
                  <a:pt x="15393" y="13403"/>
                  <a:pt x="15393" y="10911"/>
                </a:cubicBezTo>
                <a:cubicBezTo>
                  <a:pt x="15393" y="8420"/>
                  <a:pt x="13450" y="6400"/>
                  <a:pt x="11051" y="6395"/>
                </a:cubicBezTo>
                <a:close/>
                <a:moveTo>
                  <a:pt x="9658" y="0"/>
                </a:moveTo>
                <a:lnTo>
                  <a:pt x="9658" y="5411"/>
                </a:lnTo>
                <a:cubicBezTo>
                  <a:pt x="4617" y="5411"/>
                  <a:pt x="531" y="4200"/>
                  <a:pt x="531" y="2706"/>
                </a:cubicBezTo>
                <a:cubicBezTo>
                  <a:pt x="531" y="1211"/>
                  <a:pt x="4617" y="0"/>
                  <a:pt x="9658"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6" name="Shape 467"/>
          <p:cNvSpPr/>
          <p:nvPr/>
        </p:nvSpPr>
        <p:spPr>
          <a:xfrm rot="16200000">
            <a:off x="3134436" y="2032692"/>
            <a:ext cx="309363" cy="304801"/>
          </a:xfrm>
          <a:prstGeom prst="rightArrow">
            <a:avLst>
              <a:gd name="adj1" fmla="val 51014"/>
              <a:gd name="adj2" fmla="val 56403"/>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pic>
        <p:nvPicPr>
          <p:cNvPr id="47" name="droppedImage.png"/>
          <p:cNvPicPr/>
          <p:nvPr/>
        </p:nvPicPr>
        <p:blipFill>
          <a:blip r:embed="rId5">
            <a:extLst/>
          </a:blip>
          <a:srcRect l="3267" t="13725" r="13071" b="40958"/>
          <a:stretch>
            <a:fillRect/>
          </a:stretch>
        </p:blipFill>
        <p:spPr>
          <a:xfrm>
            <a:off x="3817620" y="3606204"/>
            <a:ext cx="1435528" cy="777579"/>
          </a:xfrm>
          <a:prstGeom prst="rect">
            <a:avLst/>
          </a:prstGeom>
          <a:ln w="3175">
            <a:miter lim="400000"/>
          </a:ln>
          <a:effectLst>
            <a:outerShdw blurRad="127000" dist="76200" dir="2700000" rotWithShape="0">
              <a:srgbClr val="000000">
                <a:alpha val="75000"/>
              </a:srgbClr>
            </a:outerShdw>
          </a:effectLst>
        </p:spPr>
      </p:pic>
      <p:sp>
        <p:nvSpPr>
          <p:cNvPr id="48" name="Shape 469"/>
          <p:cNvSpPr/>
          <p:nvPr/>
        </p:nvSpPr>
        <p:spPr>
          <a:xfrm>
            <a:off x="4158974" y="4315116"/>
            <a:ext cx="966192"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5E5E5E"/>
                </a:solidFill>
                <a:latin typeface="Avenir Next"/>
                <a:ea typeface="Avenir Next"/>
                <a:cs typeface="Avenir Next"/>
                <a:sym typeface="Avenir Next"/>
              </a:defRPr>
            </a:lvl1pPr>
          </a:lstStyle>
          <a:p>
            <a:pPr lvl="0">
              <a:defRPr>
                <a:solidFill>
                  <a:srgbClr val="000000"/>
                </a:solidFill>
                <a:uFillTx/>
              </a:defRPr>
            </a:pPr>
            <a:r>
              <a:rPr>
                <a:solidFill>
                  <a:srgbClr val="5E5E5E"/>
                </a:solidFill>
                <a:uFill>
                  <a:solidFill>
                    <a:srgbClr val="4D4D4D"/>
                  </a:solidFill>
                </a:uFill>
              </a:rPr>
              <a:t>Runtime</a:t>
            </a:r>
          </a:p>
        </p:txBody>
      </p:sp>
      <p:grpSp>
        <p:nvGrpSpPr>
          <p:cNvPr id="49" name="Group 472"/>
          <p:cNvGrpSpPr/>
          <p:nvPr/>
        </p:nvGrpSpPr>
        <p:grpSpPr>
          <a:xfrm>
            <a:off x="1220007" y="2332944"/>
            <a:ext cx="1614776" cy="304801"/>
            <a:chOff x="0" y="0"/>
            <a:chExt cx="1614774" cy="304800"/>
          </a:xfrm>
        </p:grpSpPr>
        <p:sp>
          <p:nvSpPr>
            <p:cNvPr id="50" name="Shape 47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1" name="Shape 471"/>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sp>
        <p:nvSpPr>
          <p:cNvPr id="52" name="Shape 473"/>
          <p:cNvSpPr/>
          <p:nvPr/>
        </p:nvSpPr>
        <p:spPr>
          <a:xfrm rot="10800000">
            <a:off x="1217142" y="2645770"/>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3" name="Group 476"/>
          <p:cNvGrpSpPr/>
          <p:nvPr/>
        </p:nvGrpSpPr>
        <p:grpSpPr>
          <a:xfrm>
            <a:off x="1222065" y="2971119"/>
            <a:ext cx="1614775" cy="304801"/>
            <a:chOff x="0" y="0"/>
            <a:chExt cx="1614774" cy="304800"/>
          </a:xfrm>
        </p:grpSpPr>
        <p:sp>
          <p:nvSpPr>
            <p:cNvPr id="54" name="Shape 474"/>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5" name="Shape 475"/>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
        <p:nvSpPr>
          <p:cNvPr id="56" name="Shape 477"/>
          <p:cNvSpPr/>
          <p:nvPr/>
        </p:nvSpPr>
        <p:spPr>
          <a:xfrm rot="10800000">
            <a:off x="1217142" y="3271422"/>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7" name="Shape 478"/>
          <p:cNvSpPr/>
          <p:nvPr/>
        </p:nvSpPr>
        <p:spPr>
          <a:xfrm rot="10800000">
            <a:off x="3746317" y="2645770"/>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8" name="Shape 479"/>
          <p:cNvSpPr/>
          <p:nvPr/>
        </p:nvSpPr>
        <p:spPr>
          <a:xfrm rot="10800000">
            <a:off x="3746317" y="3271422"/>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9" name="Group 482"/>
          <p:cNvGrpSpPr/>
          <p:nvPr/>
        </p:nvGrpSpPr>
        <p:grpSpPr>
          <a:xfrm>
            <a:off x="3744259" y="2332944"/>
            <a:ext cx="1614775" cy="304801"/>
            <a:chOff x="0" y="0"/>
            <a:chExt cx="1614774" cy="304800"/>
          </a:xfrm>
        </p:grpSpPr>
        <p:sp>
          <p:nvSpPr>
            <p:cNvPr id="60" name="Shape 48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1" name="Shape 481"/>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grpSp>
        <p:nvGrpSpPr>
          <p:cNvPr id="62" name="Group 485"/>
          <p:cNvGrpSpPr/>
          <p:nvPr/>
        </p:nvGrpSpPr>
        <p:grpSpPr>
          <a:xfrm>
            <a:off x="3746317" y="2968030"/>
            <a:ext cx="1614775" cy="304801"/>
            <a:chOff x="0" y="0"/>
            <a:chExt cx="1614774" cy="304800"/>
          </a:xfrm>
        </p:grpSpPr>
        <p:sp>
          <p:nvSpPr>
            <p:cNvPr id="63" name="Shape 483"/>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4" name="Shape 484"/>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Tree>
    <p:extLst>
      <p:ext uri="{BB962C8B-B14F-4D97-AF65-F5344CB8AC3E}">
        <p14:creationId xmlns:p14="http://schemas.microsoft.com/office/powerpoint/2010/main" val="11183051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iterate>
                                    <p:tmAbs val="0"/>
                                  </p:iterate>
                                  <p:childTnLst>
                                    <p:set>
                                      <p:cBhvr>
                                        <p:cTn id="15" fill="hold"/>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500"/>
                            </p:stCondLst>
                            <p:childTnLst>
                              <p:par>
                                <p:cTn id="18" presetID="22" presetClass="entr" presetSubtype="2" fill="hold" grpId="0" nodeType="afterEffect">
                                  <p:stCondLst>
                                    <p:cond delay="0"/>
                                  </p:stCondLst>
                                  <p:iterate>
                                    <p:tmAbs val="0"/>
                                  </p:iterate>
                                  <p:childTnLst>
                                    <p:set>
                                      <p:cBhvr>
                                        <p:cTn id="19" fill="hold"/>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par>
                          <p:cTn id="21" fill="hold">
                            <p:stCondLst>
                              <p:cond delay="1000"/>
                            </p:stCondLst>
                            <p:childTnLst>
                              <p:par>
                                <p:cTn id="22" presetID="22" presetClass="entr" presetSubtype="2" fill="hold" grpId="0" nodeType="afterEffect">
                                  <p:stCondLst>
                                    <p:cond delay="0"/>
                                  </p:stCondLst>
                                  <p:iterate>
                                    <p:tmAbs val="0"/>
                                  </p:iterate>
                                  <p:childTnLst>
                                    <p:set>
                                      <p:cBhvr>
                                        <p:cTn id="23" fill="hold"/>
                                        <p:tgtEl>
                                          <p:spTgt spid="57"/>
                                        </p:tgtEl>
                                        <p:attrNameLst>
                                          <p:attrName>style.visibility</p:attrName>
                                        </p:attrNameLst>
                                      </p:cBhvr>
                                      <p:to>
                                        <p:strVal val="visible"/>
                                      </p:to>
                                    </p:set>
                                    <p:animEffect transition="in" filter="wipe(right)">
                                      <p:cBhvr>
                                        <p:cTn id="24" dur="500"/>
                                        <p:tgtEl>
                                          <p:spTgt spid="57"/>
                                        </p:tgtEl>
                                      </p:cBhvr>
                                    </p:animEffect>
                                  </p:childTnLst>
                                </p:cTn>
                              </p:par>
                            </p:childTnLst>
                          </p:cTn>
                        </p:par>
                        <p:par>
                          <p:cTn id="25" fill="hold">
                            <p:stCondLst>
                              <p:cond delay="1500"/>
                            </p:stCondLst>
                            <p:childTnLst>
                              <p:par>
                                <p:cTn id="26" presetID="22" presetClass="entr" presetSubtype="2" fill="hold" grpId="0" nodeType="afterEffect">
                                  <p:stCondLst>
                                    <p:cond delay="0"/>
                                  </p:stCondLst>
                                  <p:iterate>
                                    <p:tmAbs val="0"/>
                                  </p:iterate>
                                  <p:childTnLst>
                                    <p:set>
                                      <p:cBhvr>
                                        <p:cTn id="27" fill="hold"/>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iterate>
                                    <p:tmAbs val="0"/>
                                  </p:iterate>
                                  <p:childTnLst>
                                    <p:set>
                                      <p:cBhvr>
                                        <p:cTn id="32" fill="hold"/>
                                        <p:tgtEl>
                                          <p:spTgt spid="53"/>
                                        </p:tgtEl>
                                        <p:attrNameLst>
                                          <p:attrName>style.visibility</p:attrName>
                                        </p:attrNameLst>
                                      </p:cBhvr>
                                      <p:to>
                                        <p:strVal val="visible"/>
                                      </p:to>
                                    </p:set>
                                    <p:animEffect transition="in" filter="wipe(left)">
                                      <p:cBhvr>
                                        <p:cTn id="33" dur="500"/>
                                        <p:tgtEl>
                                          <p:spTgt spid="53"/>
                                        </p:tgtEl>
                                      </p:cBhvr>
                                    </p:animEffect>
                                  </p:childTnLst>
                                </p:cTn>
                              </p:par>
                            </p:childTnLst>
                          </p:cTn>
                        </p:par>
                        <p:par>
                          <p:cTn id="34" fill="hold">
                            <p:stCondLst>
                              <p:cond delay="500"/>
                            </p:stCondLst>
                            <p:childTnLst>
                              <p:par>
                                <p:cTn id="35" presetID="22" presetClass="entr" presetSubtype="8" fill="hold" grpId="0" nodeType="afterEffect">
                                  <p:stCondLst>
                                    <p:cond delay="0"/>
                                  </p:stCondLst>
                                  <p:iterate>
                                    <p:tmAbs val="0"/>
                                  </p:iterate>
                                  <p:childTnLst>
                                    <p:set>
                                      <p:cBhvr>
                                        <p:cTn id="36" fill="hold"/>
                                        <p:tgtEl>
                                          <p:spTgt spid="62"/>
                                        </p:tgtEl>
                                        <p:attrNameLst>
                                          <p:attrName>style.visibility</p:attrName>
                                        </p:attrNameLst>
                                      </p:cBhvr>
                                      <p:to>
                                        <p:strVal val="visible"/>
                                      </p:to>
                                    </p:set>
                                    <p:animEffect transition="in" filter="wipe(lef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p:tmAbs val="0"/>
                                  </p:iterate>
                                  <p:childTnLst>
                                    <p:set>
                                      <p:cBhvr>
                                        <p:cTn id="41" fill="hold"/>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par>
                          <p:cTn id="43" fill="hold">
                            <p:stCondLst>
                              <p:cond delay="500"/>
                            </p:stCondLst>
                            <p:childTnLst>
                              <p:par>
                                <p:cTn id="44" presetID="22" presetClass="entr" presetSubtype="2" fill="hold" grpId="0" nodeType="afterEffect">
                                  <p:stCondLst>
                                    <p:cond delay="0"/>
                                  </p:stCondLst>
                                  <p:iterate>
                                    <p:tmAbs val="0"/>
                                  </p:iterate>
                                  <p:childTnLst>
                                    <p:set>
                                      <p:cBhvr>
                                        <p:cTn id="45" fill="hold"/>
                                        <p:tgtEl>
                                          <p:spTgt spid="22"/>
                                        </p:tgtEl>
                                        <p:attrNameLst>
                                          <p:attrName>style.visibility</p:attrName>
                                        </p:attrNameLst>
                                      </p:cBhvr>
                                      <p:to>
                                        <p:strVal val="visible"/>
                                      </p:to>
                                    </p:set>
                                    <p:animEffect transition="in" filter="wipe(right)">
                                      <p:cBhvr>
                                        <p:cTn id="46" dur="500"/>
                                        <p:tgtEl>
                                          <p:spTgt spid="22"/>
                                        </p:tgtEl>
                                      </p:cBhvr>
                                    </p:animEffect>
                                  </p:childTnLst>
                                </p:cTn>
                              </p:par>
                            </p:childTnLst>
                          </p:cTn>
                        </p:par>
                        <p:par>
                          <p:cTn id="47" fill="hold">
                            <p:stCondLst>
                              <p:cond delay="1000"/>
                            </p:stCondLst>
                            <p:childTnLst>
                              <p:par>
                                <p:cTn id="48" presetID="22" presetClass="entr" presetSubtype="2" fill="hold" grpId="0" nodeType="afterEffect">
                                  <p:stCondLst>
                                    <p:cond delay="0"/>
                                  </p:stCondLst>
                                  <p:iterate>
                                    <p:tmAbs val="0"/>
                                  </p:iterate>
                                  <p:childTnLst>
                                    <p:set>
                                      <p:cBhvr>
                                        <p:cTn id="49" fill="hold"/>
                                        <p:tgtEl>
                                          <p:spTgt spid="58"/>
                                        </p:tgtEl>
                                        <p:attrNameLst>
                                          <p:attrName>style.visibility</p:attrName>
                                        </p:attrNameLst>
                                      </p:cBhvr>
                                      <p:to>
                                        <p:strVal val="visible"/>
                                      </p:to>
                                    </p:set>
                                    <p:animEffect transition="in" filter="wipe(right)">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iterate>
                                    <p:tmAbs val="0"/>
                                  </p:iterate>
                                  <p:childTnLst>
                                    <p:set>
                                      <p:cBhvr>
                                        <p:cTn id="54" fill="hold"/>
                                        <p:tgtEl>
                                          <p:spTgt spid="46"/>
                                        </p:tgtEl>
                                        <p:attrNameLst>
                                          <p:attrName>style.visibility</p:attrName>
                                        </p:attrNameLst>
                                      </p:cBhvr>
                                      <p:to>
                                        <p:strVal val="visible"/>
                                      </p:to>
                                    </p:set>
                                    <p:animEffect transition="in" filter="wipe(down)">
                                      <p:cBhvr>
                                        <p:cTn id="55" dur="500"/>
                                        <p:tgtEl>
                                          <p:spTgt spid="46"/>
                                        </p:tgtEl>
                                      </p:cBhvr>
                                    </p:animEffect>
                                  </p:childTnLst>
                                </p:cTn>
                              </p:par>
                            </p:childTnLst>
                          </p:cTn>
                        </p:par>
                        <p:par>
                          <p:cTn id="56" fill="hold">
                            <p:stCondLst>
                              <p:cond delay="500"/>
                            </p:stCondLst>
                            <p:childTnLst>
                              <p:par>
                                <p:cTn id="57" presetID="10" presetClass="entr" presetSubtype="0" fill="hold" grpId="0" nodeType="afterEffect">
                                  <p:stCondLst>
                                    <p:cond delay="0"/>
                                  </p:stCondLst>
                                  <p:iterate>
                                    <p:tmAbs val="0"/>
                                  </p:iterate>
                                  <p:childTnLst>
                                    <p:set>
                                      <p:cBhvr>
                                        <p:cTn id="58" fill="hold"/>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iterate>
                                    <p:tmAbs val="0"/>
                                  </p:iterate>
                                  <p:childTnLst>
                                    <p:set>
                                      <p:cBhvr>
                                        <p:cTn id="63" fill="hold"/>
                                        <p:tgtEl>
                                          <p:spTgt spid="56"/>
                                        </p:tgtEl>
                                        <p:attrNameLst>
                                          <p:attrName>style.visibility</p:attrName>
                                        </p:attrNameLst>
                                      </p:cBhvr>
                                      <p:to>
                                        <p:strVal val="visible"/>
                                      </p:to>
                                    </p:set>
                                    <p:animEffect transition="in" filter="wipe(right)">
                                      <p:cBhvr>
                                        <p:cTn id="6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1" grpId="0" animBg="1" advAuto="0"/>
      <p:bldP spid="22" grpId="0" animBg="1" advAuto="0"/>
      <p:bldP spid="23" grpId="0" animBg="1" advAuto="0"/>
      <p:bldP spid="26" grpId="0" animBg="1" advAuto="0"/>
      <p:bldP spid="46" grpId="0" animBg="1" advAuto="0"/>
      <p:bldP spid="49" grpId="0" animBg="1" advAuto="0"/>
      <p:bldP spid="52" grpId="0" animBg="1" advAuto="0"/>
      <p:bldP spid="53" grpId="0" animBg="1" advAuto="0"/>
      <p:bldP spid="56" grpId="0" animBg="1" advAuto="0"/>
      <p:bldP spid="57" grpId="0" animBg="1" advAuto="0"/>
      <p:bldP spid="58" grpId="0" animBg="1" advAuto="0"/>
      <p:bldP spid="59" grpId="0" animBg="1" advAuto="0"/>
      <p:bldP spid="62" grpId="0"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42147" y="2275969"/>
            <a:ext cx="7059706" cy="601151"/>
          </a:xfrm>
        </p:spPr>
        <p:txBody>
          <a:bodyPr>
            <a:normAutofit/>
          </a:bodyPr>
          <a:lstStyle/>
          <a:p>
            <a:r>
              <a:rPr lang="en-US" cap="all" dirty="0" smtClean="0"/>
              <a:t>Developer Experience</a:t>
            </a:r>
            <a:endParaRPr lang="en-US" cap="all" dirty="0"/>
          </a:p>
        </p:txBody>
      </p:sp>
    </p:spTree>
    <p:extLst>
      <p:ext uri="{BB962C8B-B14F-4D97-AF65-F5344CB8AC3E}">
        <p14:creationId xmlns:p14="http://schemas.microsoft.com/office/powerpoint/2010/main" val="337125668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406375"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11" name="Picture 10" descr="Screen Shot 2015-12-16 at 9.38.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32" y="1641592"/>
            <a:ext cx="6392200" cy="3136577"/>
          </a:xfrm>
          <a:prstGeom prst="rect">
            <a:avLst/>
          </a:prstGeom>
        </p:spPr>
      </p:pic>
      <p:cxnSp>
        <p:nvCxnSpPr>
          <p:cNvPr id="12" name="Straight Arrow Connector 11"/>
          <p:cNvCxnSpPr/>
          <p:nvPr/>
        </p:nvCxnSpPr>
        <p:spPr>
          <a:xfrm flipH="1">
            <a:off x="3416087" y="2427653"/>
            <a:ext cx="554834" cy="676716"/>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826507" y="1272260"/>
            <a:ext cx="2602771" cy="369332"/>
          </a:xfrm>
          <a:prstGeom prst="rect">
            <a:avLst/>
          </a:prstGeom>
        </p:spPr>
        <p:txBody>
          <a:bodyPr wrap="none">
            <a:spAutoFit/>
          </a:bodyPr>
          <a:lstStyle/>
          <a:p>
            <a:r>
              <a:rPr lang="en-US" dirty="0">
                <a:solidFill>
                  <a:srgbClr val="FFFFFF"/>
                </a:solidFill>
              </a:rPr>
              <a:t>Click on "Marketplace"</a:t>
            </a:r>
          </a:p>
        </p:txBody>
      </p:sp>
    </p:spTree>
    <p:extLst>
      <p:ext uri="{BB962C8B-B14F-4D97-AF65-F5344CB8AC3E}">
        <p14:creationId xmlns:p14="http://schemas.microsoft.com/office/powerpoint/2010/main" val="87188767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131417"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sp>
        <p:nvSpPr>
          <p:cNvPr id="13" name="Rectangle 12"/>
          <p:cNvSpPr/>
          <p:nvPr/>
        </p:nvSpPr>
        <p:spPr>
          <a:xfrm>
            <a:off x="2826507" y="1272260"/>
            <a:ext cx="3201718" cy="369332"/>
          </a:xfrm>
          <a:prstGeom prst="rect">
            <a:avLst/>
          </a:prstGeom>
        </p:spPr>
        <p:txBody>
          <a:bodyPr wrap="none">
            <a:spAutoFit/>
          </a:bodyPr>
          <a:lstStyle/>
          <a:p>
            <a:r>
              <a:rPr lang="en-US" dirty="0" smtClean="0">
                <a:solidFill>
                  <a:srgbClr val="FFFFFF"/>
                </a:solidFill>
              </a:rPr>
              <a:t>Choose ”RabbitMQ for PCF"</a:t>
            </a:r>
            <a:endParaRPr lang="en-US" dirty="0">
              <a:solidFill>
                <a:srgbClr val="FFFFFF"/>
              </a:solidFill>
            </a:endParaRPr>
          </a:p>
        </p:txBody>
      </p:sp>
      <p:pic>
        <p:nvPicPr>
          <p:cNvPr id="9" name="Picture 8" descr="Screen Shot 2015-12-16 at 9.44.2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092" y="1660452"/>
            <a:ext cx="5932317" cy="3198237"/>
          </a:xfrm>
          <a:prstGeom prst="rect">
            <a:avLst/>
          </a:prstGeom>
        </p:spPr>
      </p:pic>
      <p:cxnSp>
        <p:nvCxnSpPr>
          <p:cNvPr id="14" name="Straight Arrow Connector 13"/>
          <p:cNvCxnSpPr/>
          <p:nvPr/>
        </p:nvCxnSpPr>
        <p:spPr>
          <a:xfrm flipH="1">
            <a:off x="4783911" y="1775637"/>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888280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661489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47.1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911" y="1603007"/>
            <a:ext cx="6123437" cy="3241467"/>
          </a:xfrm>
          <a:prstGeom prst="rect">
            <a:avLst/>
          </a:prstGeom>
        </p:spPr>
      </p:pic>
      <p:sp>
        <p:nvSpPr>
          <p:cNvPr id="7" name="Rectangle 6"/>
          <p:cNvSpPr/>
          <p:nvPr/>
        </p:nvSpPr>
        <p:spPr>
          <a:xfrm>
            <a:off x="2905065" y="1212127"/>
            <a:ext cx="2371262" cy="369332"/>
          </a:xfrm>
          <a:prstGeom prst="rect">
            <a:avLst/>
          </a:prstGeom>
        </p:spPr>
        <p:txBody>
          <a:bodyPr wrap="none">
            <a:spAutoFit/>
          </a:bodyPr>
          <a:lstStyle/>
          <a:p>
            <a:r>
              <a:rPr lang="en-US" dirty="0" smtClean="0">
                <a:solidFill>
                  <a:srgbClr val="FFFFFF"/>
                </a:solidFill>
              </a:rPr>
              <a:t>Select the free plan</a:t>
            </a:r>
            <a:endParaRPr lang="en-US" dirty="0">
              <a:solidFill>
                <a:srgbClr val="FFFFFF"/>
              </a:solidFill>
            </a:endParaRPr>
          </a:p>
        </p:txBody>
      </p:sp>
      <p:cxnSp>
        <p:nvCxnSpPr>
          <p:cNvPr id="8" name="Straight Arrow Connector 7"/>
          <p:cNvCxnSpPr/>
          <p:nvPr/>
        </p:nvCxnSpPr>
        <p:spPr>
          <a:xfrm flipH="1">
            <a:off x="6120765" y="3624252"/>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808895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7375276"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0.2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3920" y="1512480"/>
            <a:ext cx="5352448" cy="3310413"/>
          </a:xfrm>
          <a:prstGeom prst="rect">
            <a:avLst/>
          </a:prstGeom>
        </p:spPr>
      </p:pic>
      <p:sp>
        <p:nvSpPr>
          <p:cNvPr id="7" name="Rectangle 6"/>
          <p:cNvSpPr/>
          <p:nvPr/>
        </p:nvSpPr>
        <p:spPr>
          <a:xfrm>
            <a:off x="3288907" y="1106454"/>
            <a:ext cx="5219811" cy="369332"/>
          </a:xfrm>
          <a:prstGeom prst="rect">
            <a:avLst/>
          </a:prstGeom>
        </p:spPr>
        <p:txBody>
          <a:bodyPr wrap="none">
            <a:spAutoFit/>
          </a:bodyPr>
          <a:lstStyle/>
          <a:p>
            <a:r>
              <a:rPr lang="en-US" dirty="0" smtClean="0">
                <a:solidFill>
                  <a:schemeClr val="bg1"/>
                </a:solidFill>
              </a:rPr>
              <a:t>Give it a name and bind it to your application</a:t>
            </a:r>
            <a:endParaRPr lang="en-US" dirty="0">
              <a:solidFill>
                <a:schemeClr val="bg1"/>
              </a:solidFill>
            </a:endParaRPr>
          </a:p>
        </p:txBody>
      </p:sp>
    </p:spTree>
    <p:extLst>
      <p:ext uri="{BB962C8B-B14F-4D97-AF65-F5344CB8AC3E}">
        <p14:creationId xmlns:p14="http://schemas.microsoft.com/office/powerpoint/2010/main" val="396396646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698247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2.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601" y="1603008"/>
            <a:ext cx="6491738" cy="3175723"/>
          </a:xfrm>
          <a:prstGeom prst="rect">
            <a:avLst/>
          </a:prstGeom>
        </p:spPr>
      </p:pic>
      <p:cxnSp>
        <p:nvCxnSpPr>
          <p:cNvPr id="7" name="Straight Arrow Connector 6"/>
          <p:cNvCxnSpPr/>
          <p:nvPr/>
        </p:nvCxnSpPr>
        <p:spPr>
          <a:xfrm flipH="1">
            <a:off x="4278400" y="2392182"/>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603641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754548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Rectangle 5"/>
          <p:cNvSpPr/>
          <p:nvPr/>
        </p:nvSpPr>
        <p:spPr>
          <a:xfrm>
            <a:off x="186686" y="1833086"/>
            <a:ext cx="2621004" cy="2308324"/>
          </a:xfrm>
          <a:prstGeom prst="rect">
            <a:avLst/>
          </a:prstGeom>
        </p:spPr>
        <p:txBody>
          <a:bodyPr wrap="square">
            <a:spAutoFit/>
          </a:bodyPr>
          <a:lstStyle/>
          <a:p>
            <a:pPr marL="285750" indent="-285750">
              <a:buFont typeface="Arial"/>
              <a:buChar char="•"/>
            </a:pPr>
            <a:r>
              <a:rPr lang="en-US" dirty="0" smtClean="0">
                <a:solidFill>
                  <a:schemeClr val="accent3"/>
                </a:solidFill>
              </a:rPr>
              <a:t>Create Service</a:t>
            </a:r>
          </a:p>
          <a:p>
            <a:endParaRPr lang="en-US" dirty="0" smtClean="0">
              <a:solidFill>
                <a:schemeClr val="accent3"/>
              </a:solidFill>
            </a:endParaRPr>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Verify</a:t>
            </a:r>
            <a:endParaRPr lang="en-US" b="1" dirty="0">
              <a:solidFill>
                <a:schemeClr val="accent1"/>
              </a:solidFill>
            </a:endParaRPr>
          </a:p>
          <a:p>
            <a:endParaRPr lang="en-US" dirty="0"/>
          </a:p>
        </p:txBody>
      </p:sp>
      <p:sp>
        <p:nvSpPr>
          <p:cNvPr id="8" name="Rectangle 7"/>
          <p:cNvSpPr/>
          <p:nvPr/>
        </p:nvSpPr>
        <p:spPr>
          <a:xfrm>
            <a:off x="3101668" y="1398294"/>
            <a:ext cx="2169284" cy="369332"/>
          </a:xfrm>
          <a:prstGeom prst="rect">
            <a:avLst/>
          </a:prstGeom>
        </p:spPr>
        <p:txBody>
          <a:bodyPr wrap="none">
            <a:spAutoFit/>
          </a:bodyPr>
          <a:lstStyle/>
          <a:p>
            <a:r>
              <a:rPr lang="en-US" dirty="0" smtClean="0">
                <a:solidFill>
                  <a:schemeClr val="bg1"/>
                </a:solidFill>
              </a:rPr>
              <a:t>$ </a:t>
            </a:r>
            <a:r>
              <a:rPr lang="en-US" dirty="0" err="1" smtClean="0">
                <a:solidFill>
                  <a:schemeClr val="bg1"/>
                </a:solidFill>
              </a:rPr>
              <a:t>cf</a:t>
            </a:r>
            <a:r>
              <a:rPr lang="en-US" dirty="0" smtClean="0">
                <a:solidFill>
                  <a:schemeClr val="bg1"/>
                </a:solidFill>
              </a:rPr>
              <a:t> </a:t>
            </a:r>
            <a:r>
              <a:rPr lang="en-US" dirty="0" err="1" smtClean="0">
                <a:solidFill>
                  <a:schemeClr val="bg1"/>
                </a:solidFill>
              </a:rPr>
              <a:t>env</a:t>
            </a:r>
            <a:r>
              <a:rPr lang="en-US" dirty="0" smtClean="0">
                <a:solidFill>
                  <a:schemeClr val="bg1"/>
                </a:solidFill>
              </a:rPr>
              <a:t> </a:t>
            </a:r>
            <a:r>
              <a:rPr lang="en-US" dirty="0" err="1" smtClean="0">
                <a:solidFill>
                  <a:schemeClr val="bg1"/>
                </a:solidFill>
              </a:rPr>
              <a:t>pcfdemo</a:t>
            </a:r>
            <a:endParaRPr lang="en-US" dirty="0">
              <a:solidFill>
                <a:schemeClr val="bg1"/>
              </a:solidFill>
            </a:endParaRPr>
          </a:p>
        </p:txBody>
      </p:sp>
      <p:pic>
        <p:nvPicPr>
          <p:cNvPr id="2" name="Picture 1" descr="Screen Shot 2015-12-21 at 1.08.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5417" y="1767626"/>
            <a:ext cx="4968716" cy="3375874"/>
          </a:xfrm>
          <a:prstGeom prst="rect">
            <a:avLst/>
          </a:prstGeom>
        </p:spPr>
      </p:pic>
      <p:cxnSp>
        <p:nvCxnSpPr>
          <p:cNvPr id="11" name="Straight Arrow Connector 10"/>
          <p:cNvCxnSpPr/>
          <p:nvPr/>
        </p:nvCxnSpPr>
        <p:spPr>
          <a:xfrm flipH="1">
            <a:off x="4175133" y="1959077"/>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076726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grpSp>
        <p:nvGrpSpPr>
          <p:cNvPr id="138" name="Agrupar 137"/>
          <p:cNvGrpSpPr/>
          <p:nvPr/>
        </p:nvGrpSpPr>
        <p:grpSpPr>
          <a:xfrm>
            <a:off x="2659483" y="2085971"/>
            <a:ext cx="3186103" cy="1452001"/>
            <a:chOff x="2670384" y="2250567"/>
            <a:chExt cx="3186103" cy="1452001"/>
          </a:xfrm>
        </p:grpSpPr>
        <p:pic>
          <p:nvPicPr>
            <p:cNvPr id="96" name="Shape 382"/>
            <p:cNvPicPr preferRelativeResize="0"/>
            <p:nvPr/>
          </p:nvPicPr>
          <p:blipFill rotWithShape="1">
            <a:blip r:embed="rId3">
              <a:alphaModFix/>
            </a:blip>
            <a:srcRect/>
            <a:stretch/>
          </p:blipFill>
          <p:spPr>
            <a:xfrm>
              <a:off x="2670384" y="2250567"/>
              <a:ext cx="3186103" cy="745228"/>
            </a:xfrm>
            <a:prstGeom prst="rect">
              <a:avLst/>
            </a:prstGeom>
            <a:noFill/>
            <a:ln>
              <a:noFill/>
            </a:ln>
          </p:spPr>
        </p:pic>
        <p:sp>
          <p:nvSpPr>
            <p:cNvPr id="97" name="Shape 383"/>
            <p:cNvSpPr/>
            <p:nvPr/>
          </p:nvSpPr>
          <p:spPr>
            <a:xfrm>
              <a:off x="2670384" y="3287235"/>
              <a:ext cx="3186103" cy="415333"/>
            </a:xfrm>
            <a:prstGeom prst="roundRect">
              <a:avLst>
                <a:gd name="adj" fmla="val 11122"/>
              </a:avLst>
            </a:prstGeom>
            <a:solidFill>
              <a:srgbClr val="5E5E5E"/>
            </a:solidFill>
            <a:ln>
              <a:noFill/>
            </a:ln>
          </p:spPr>
          <p:txBody>
            <a:bodyPr lIns="0" tIns="0" rIns="0" bIns="0" anchor="ctr" anchorCtr="0">
              <a:noAutofit/>
            </a:bodyPr>
            <a:lstStyle/>
            <a:p>
              <a:pPr marL="0" marR="0" lvl="0" indent="0" algn="l" rtl="0">
                <a:spcBef>
                  <a:spcPts val="0"/>
                </a:spcBef>
                <a:buSzPct val="25000"/>
                <a:buNone/>
              </a:pPr>
              <a:r>
                <a:rPr lang="en-US" sz="1800" b="0" i="0" u="none" strike="noStrike" cap="none" dirty="0">
                  <a:solidFill>
                    <a:srgbClr val="FFFFFF"/>
                  </a:solidFill>
                  <a:latin typeface="Arial"/>
                  <a:ea typeface="Arial"/>
                  <a:cs typeface="Arial"/>
                  <a:sym typeface="Arial"/>
                </a:rPr>
                <a:t>  </a:t>
              </a:r>
              <a:r>
                <a:rPr lang="en-US" sz="1400" b="0" i="0" u="none" strike="noStrike" cap="none" dirty="0" err="1">
                  <a:solidFill>
                    <a:srgbClr val="FFFFFF"/>
                  </a:solidFill>
                  <a:latin typeface="Arial"/>
                  <a:ea typeface="Arial"/>
                  <a:cs typeface="Arial"/>
                  <a:sym typeface="Arial"/>
                </a:rPr>
                <a:t>IaaS</a:t>
              </a:r>
              <a:endParaRPr lang="en-US" sz="1400" b="0" i="0" u="none" strike="noStrike" cap="none" dirty="0">
                <a:solidFill>
                  <a:srgbClr val="FFFFFF"/>
                </a:solidFill>
                <a:latin typeface="Arial"/>
                <a:ea typeface="Arial"/>
                <a:cs typeface="Arial"/>
                <a:sym typeface="Arial"/>
              </a:endParaRPr>
            </a:p>
          </p:txBody>
        </p:sp>
        <p:grpSp>
          <p:nvGrpSpPr>
            <p:cNvPr id="136" name="Agrupar 135"/>
            <p:cNvGrpSpPr/>
            <p:nvPr/>
          </p:nvGrpSpPr>
          <p:grpSpPr>
            <a:xfrm>
              <a:off x="3491249" y="3333465"/>
              <a:ext cx="2088895" cy="291440"/>
              <a:chOff x="5826957" y="4197831"/>
              <a:chExt cx="2088895" cy="291440"/>
            </a:xfrm>
          </p:grpSpPr>
          <p:pic>
            <p:nvPicPr>
              <p:cNvPr id="128" name="Shape 385"/>
              <p:cNvPicPr preferRelativeResize="0"/>
              <p:nvPr/>
            </p:nvPicPr>
            <p:blipFill rotWithShape="1">
              <a:blip r:embed="rId4">
                <a:alphaModFix/>
              </a:blip>
              <a:srcRect/>
              <a:stretch/>
            </p:blipFill>
            <p:spPr>
              <a:xfrm>
                <a:off x="5826957" y="4198726"/>
                <a:ext cx="288800" cy="289650"/>
              </a:xfrm>
              <a:prstGeom prst="rect">
                <a:avLst/>
              </a:prstGeom>
              <a:noFill/>
              <a:ln>
                <a:noFill/>
              </a:ln>
            </p:spPr>
          </p:pic>
          <p:pic>
            <p:nvPicPr>
              <p:cNvPr id="129" name="Shape 386"/>
              <p:cNvPicPr preferRelativeResize="0"/>
              <p:nvPr/>
            </p:nvPicPr>
            <p:blipFill rotWithShape="1">
              <a:blip r:embed="rId5">
                <a:alphaModFix/>
              </a:blip>
              <a:srcRect/>
              <a:stretch/>
            </p:blipFill>
            <p:spPr>
              <a:xfrm>
                <a:off x="6260967" y="4197831"/>
                <a:ext cx="289693" cy="290544"/>
              </a:xfrm>
              <a:prstGeom prst="rect">
                <a:avLst/>
              </a:prstGeom>
              <a:noFill/>
              <a:ln>
                <a:noFill/>
              </a:ln>
            </p:spPr>
          </p:pic>
          <p:pic>
            <p:nvPicPr>
              <p:cNvPr id="130" name="Shape 387"/>
              <p:cNvPicPr preferRelativeResize="0"/>
              <p:nvPr/>
            </p:nvPicPr>
            <p:blipFill rotWithShape="1">
              <a:blip r:embed="rId6">
                <a:alphaModFix/>
              </a:blip>
              <a:srcRect/>
              <a:stretch/>
            </p:blipFill>
            <p:spPr>
              <a:xfrm>
                <a:off x="6695873" y="4198278"/>
                <a:ext cx="785076" cy="290545"/>
              </a:xfrm>
              <a:prstGeom prst="rect">
                <a:avLst/>
              </a:prstGeom>
              <a:noFill/>
              <a:ln>
                <a:noFill/>
              </a:ln>
            </p:spPr>
          </p:pic>
          <p:pic>
            <p:nvPicPr>
              <p:cNvPr id="131" name="Shape 388"/>
              <p:cNvPicPr preferRelativeResize="0"/>
              <p:nvPr/>
            </p:nvPicPr>
            <p:blipFill rotWithShape="1">
              <a:blip r:embed="rId7">
                <a:alphaModFix/>
              </a:blip>
              <a:srcRect l="12296" t="1162" r="16472" b="27441"/>
              <a:stretch/>
            </p:blipFill>
            <p:spPr>
              <a:xfrm>
                <a:off x="7626159" y="4198726"/>
                <a:ext cx="289693" cy="290545"/>
              </a:xfrm>
              <a:prstGeom prst="rect">
                <a:avLst/>
              </a:prstGeom>
              <a:noFill/>
              <a:ln>
                <a:noFill/>
              </a:ln>
            </p:spPr>
          </p:pic>
        </p:grpSp>
        <p:sp>
          <p:nvSpPr>
            <p:cNvPr id="99" name="Shape 391"/>
            <p:cNvSpPr/>
            <p:nvPr/>
          </p:nvSpPr>
          <p:spPr>
            <a:xfrm>
              <a:off x="2670384" y="2995795"/>
              <a:ext cx="3186103" cy="291440"/>
            </a:xfrm>
            <a:prstGeom prst="roundRect">
              <a:avLst>
                <a:gd name="adj" fmla="val 13079"/>
              </a:avLst>
            </a:prstGeom>
            <a:solidFill>
              <a:srgbClr val="29756E"/>
            </a:solidFill>
            <a:ln>
              <a:noFill/>
            </a:ln>
          </p:spPr>
          <p:txBody>
            <a:bodyPr lIns="0" tIns="0" rIns="0" bIns="0" anchor="ctr" anchorCtr="0">
              <a:noAutofit/>
            </a:bodyPr>
            <a:lstStyle/>
            <a:p>
              <a:pPr marL="0" marR="0" lvl="0" indent="0" algn="ctr" rtl="0">
                <a:spcBef>
                  <a:spcPts val="0"/>
                </a:spcBef>
                <a:buSzPct val="25000"/>
                <a:buNone/>
              </a:pPr>
              <a:r>
                <a:rPr lang="en-US" sz="1600" b="0" i="0" u="none" strike="noStrike" cap="none" dirty="0" smtClean="0">
                  <a:solidFill>
                    <a:srgbClr val="FFFFFF"/>
                  </a:solidFill>
                  <a:latin typeface="Arial"/>
                  <a:ea typeface="Arial"/>
                  <a:cs typeface="Arial"/>
                  <a:sym typeface="Arial"/>
                </a:rPr>
                <a:t>BOSH</a:t>
              </a:r>
              <a:endParaRPr lang="en-US" sz="1600" b="0" i="0" u="none" strike="noStrike" cap="none" dirty="0">
                <a:solidFill>
                  <a:srgbClr val="FFFFFF"/>
                </a:solidFill>
                <a:latin typeface="Arial"/>
                <a:ea typeface="Arial"/>
                <a:cs typeface="Arial"/>
                <a:sym typeface="Arial"/>
              </a:endParaRPr>
            </a:p>
          </p:txBody>
        </p:sp>
        <p:pic>
          <p:nvPicPr>
            <p:cNvPr id="127" name="Shape 419"/>
            <p:cNvPicPr preferRelativeResize="0"/>
            <p:nvPr/>
          </p:nvPicPr>
          <p:blipFill rotWithShape="1">
            <a:blip r:embed="rId8">
              <a:alphaModFix/>
            </a:blip>
            <a:srcRect/>
            <a:stretch/>
          </p:blipFill>
          <p:spPr>
            <a:xfrm>
              <a:off x="2670384" y="2250567"/>
              <a:ext cx="3186103" cy="771429"/>
            </a:xfrm>
            <a:prstGeom prst="rect">
              <a:avLst/>
            </a:prstGeom>
            <a:noFill/>
            <a:ln>
              <a:noFill/>
            </a:ln>
          </p:spPr>
        </p:pic>
      </p:gr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Pivotal OpsManager is a web UI that installs and then sits on top of BOSH</a:t>
            </a:r>
          </a:p>
        </p:txBody>
      </p:sp>
    </p:spTree>
    <p:extLst>
      <p:ext uri="{BB962C8B-B14F-4D97-AF65-F5344CB8AC3E}">
        <p14:creationId xmlns:p14="http://schemas.microsoft.com/office/powerpoint/2010/main" val="2305284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US" sz="2400" dirty="0" smtClean="0"/>
              <a:t>Click to install &amp; update</a:t>
            </a:r>
            <a:endParaRPr lang="en" sz="2400" dirty="0" smtClean="0"/>
          </a:p>
        </p:txBody>
      </p:sp>
      <p:pic>
        <p:nvPicPr>
          <p:cNvPr id="5" name="Imagen 4" descr="Screen Shot 2016-01-09 at 18.34.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48" y="1609903"/>
            <a:ext cx="8094085" cy="2604406"/>
          </a:xfrm>
          <a:prstGeom prst="rect">
            <a:avLst/>
          </a:prstGeom>
        </p:spPr>
      </p:pic>
    </p:spTree>
    <p:extLst>
      <p:ext uri="{BB962C8B-B14F-4D97-AF65-F5344CB8AC3E}">
        <p14:creationId xmlns:p14="http://schemas.microsoft.com/office/powerpoint/2010/main" val="170644938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a:t>Simple interface allows a streamlined set up </a:t>
            </a:r>
            <a:r>
              <a:rPr lang="en-US" sz="2400" dirty="0" smtClean="0"/>
              <a:t>and configuration</a:t>
            </a:r>
            <a:endParaRPr lang="en" sz="2400" dirty="0" smtClean="0"/>
          </a:p>
        </p:txBody>
      </p:sp>
      <p:pic>
        <p:nvPicPr>
          <p:cNvPr id="4" name="Imagen 3" descr="Screen Shot 2016-01-09 at 18.12.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946" y="1515265"/>
            <a:ext cx="5247092" cy="2965283"/>
          </a:xfrm>
          <a:prstGeom prst="rect">
            <a:avLst/>
          </a:prstGeom>
        </p:spPr>
      </p:pic>
    </p:spTree>
    <p:extLst>
      <p:ext uri="{BB962C8B-B14F-4D97-AF65-F5344CB8AC3E}">
        <p14:creationId xmlns:p14="http://schemas.microsoft.com/office/powerpoint/2010/main" val="35362606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Built-in platform monitoring</a:t>
            </a:r>
          </a:p>
        </p:txBody>
      </p:sp>
      <p:pic>
        <p:nvPicPr>
          <p:cNvPr id="3" name="Imagen 2" descr="Screen Shot 2016-01-09 at 18.14.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606" y="1448115"/>
            <a:ext cx="7674392" cy="3099323"/>
          </a:xfrm>
          <a:prstGeom prst="rect">
            <a:avLst/>
          </a:prstGeom>
        </p:spPr>
      </p:pic>
    </p:spTree>
    <p:extLst>
      <p:ext uri="{BB962C8B-B14F-4D97-AF65-F5344CB8AC3E}">
        <p14:creationId xmlns:p14="http://schemas.microsoft.com/office/powerpoint/2010/main" val="8103827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Credentials management</a:t>
            </a:r>
          </a:p>
        </p:txBody>
      </p:sp>
      <p:pic>
        <p:nvPicPr>
          <p:cNvPr id="4" name="Imagen 3" descr="Screen Shot 2016-01-09 at 18.32.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29" y="1460964"/>
            <a:ext cx="5405267" cy="3105528"/>
          </a:xfrm>
          <a:prstGeom prst="rect">
            <a:avLst/>
          </a:prstGeom>
        </p:spPr>
      </p:pic>
    </p:spTree>
    <p:extLst>
      <p:ext uri="{BB962C8B-B14F-4D97-AF65-F5344CB8AC3E}">
        <p14:creationId xmlns:p14="http://schemas.microsoft.com/office/powerpoint/2010/main" val="46857040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Explore install logs</a:t>
            </a:r>
          </a:p>
        </p:txBody>
      </p:sp>
      <p:pic>
        <p:nvPicPr>
          <p:cNvPr id="3" name="Imagen 2" descr="Screen Shot 2016-01-09 at 18.17.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289" y="1548024"/>
            <a:ext cx="5979267" cy="2999746"/>
          </a:xfrm>
          <a:prstGeom prst="rect">
            <a:avLst/>
          </a:prstGeom>
        </p:spPr>
      </p:pic>
    </p:spTree>
    <p:extLst>
      <p:ext uri="{BB962C8B-B14F-4D97-AF65-F5344CB8AC3E}">
        <p14:creationId xmlns:p14="http://schemas.microsoft.com/office/powerpoint/2010/main" val="53768690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_Dark_Templat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12884</TotalTime>
  <Words>2581</Words>
  <Application>Microsoft Macintosh PowerPoint</Application>
  <PresentationFormat>On-screen Show (16:9)</PresentationFormat>
  <Paragraphs>401</Paragraphs>
  <Slides>39</Slides>
  <Notes>37</Notes>
  <HiddenSlides>0</HiddenSlides>
  <MMClips>0</MMClips>
  <ScaleCrop>false</ScaleCrop>
  <HeadingPairs>
    <vt:vector size="4" baseType="variant">
      <vt:variant>
        <vt:lpstr>Theme</vt:lpstr>
      </vt:variant>
      <vt:variant>
        <vt:i4>2</vt:i4>
      </vt:variant>
      <vt:variant>
        <vt:lpstr>Slide Titles</vt:lpstr>
      </vt:variant>
      <vt:variant>
        <vt:i4>39</vt:i4>
      </vt:variant>
    </vt:vector>
  </HeadingPairs>
  <TitlesOfParts>
    <vt:vector size="41" baseType="lpstr">
      <vt:lpstr>Office Theme</vt:lpstr>
      <vt:lpstr>Pivotal_Dark_Template</vt:lpstr>
      <vt:lpstr>PowerPoint Presentation</vt:lpstr>
      <vt:lpstr>Lab 4: Big Picture</vt:lpstr>
      <vt:lpstr>PowerPoint Presentation</vt:lpstr>
      <vt:lpstr>Pivotal OpsManager</vt:lpstr>
      <vt:lpstr>Pivotal OpsManager</vt:lpstr>
      <vt:lpstr>Pivotal OpsManager</vt:lpstr>
      <vt:lpstr>Pivotal OpsManager</vt:lpstr>
      <vt:lpstr>Pivotal OpsManager</vt:lpstr>
      <vt:lpstr>Pivotal OpsManager</vt:lpstr>
      <vt:lpstr>Pivotal OpsManager</vt:lpstr>
      <vt:lpstr>Pivotal OpsManager</vt:lpstr>
      <vt:lpstr>Pivotal Network</vt:lpstr>
      <vt:lpstr>Pivotal Product</vt:lpstr>
      <vt:lpstr>Pivotal Product UI rendering</vt:lpstr>
      <vt:lpstr>Pivotal Product manifest templates</vt:lpstr>
      <vt:lpstr>PowerPoint Presentation</vt:lpstr>
      <vt:lpstr>Bosh 2.0 Features</vt:lpstr>
      <vt:lpstr>Bosh 2.0 Features</vt:lpstr>
      <vt:lpstr>PowerPoint Presentation</vt:lpstr>
      <vt:lpstr>Services Overview</vt:lpstr>
      <vt:lpstr>Why Pivotal Cloud Foundry Services </vt:lpstr>
      <vt:lpstr>And much more…</vt:lpstr>
      <vt:lpstr>Pivotal Cloud Foundry Service</vt:lpstr>
      <vt:lpstr>Example: MySQL Service</vt:lpstr>
      <vt:lpstr>PowerPoint Presentation</vt:lpstr>
      <vt:lpstr>3 options</vt:lpstr>
      <vt:lpstr>Service broker</vt:lpstr>
      <vt:lpstr>Service Broker API</vt:lpstr>
      <vt:lpstr>What is a Service?</vt:lpstr>
      <vt:lpstr>2 types of Services</vt:lpstr>
      <vt:lpstr>Managed Services</vt:lpstr>
      <vt:lpstr>Service Creation &amp; Binding</vt:lpstr>
      <vt:lpstr>PowerPoint Presentation</vt:lpstr>
      <vt:lpstr>Example: Service Creation &amp; Binding</vt:lpstr>
      <vt:lpstr>Example: Service Creation &amp; Binding</vt:lpstr>
      <vt:lpstr>Example: Service Creation &amp; Binding</vt:lpstr>
      <vt:lpstr>Example: Service Creation &amp; Binding</vt:lpstr>
      <vt:lpstr>Example: Service Creation &amp; Binding</vt:lpstr>
      <vt:lpstr>Example: Service Creation &amp; Binding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Matt Gunter</cp:lastModifiedBy>
  <cp:revision>203</cp:revision>
  <dcterms:modified xsi:type="dcterms:W3CDTF">2016-04-25T14:52:05Z</dcterms:modified>
</cp:coreProperties>
</file>